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s/slide123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348" r:id="rId3"/>
    <p:sldId id="256" r:id="rId4"/>
    <p:sldId id="300" r:id="rId5"/>
    <p:sldId id="257" r:id="rId6"/>
    <p:sldId id="258" r:id="rId7"/>
    <p:sldId id="260" r:id="rId8"/>
    <p:sldId id="289" r:id="rId9"/>
    <p:sldId id="262" r:id="rId10"/>
    <p:sldId id="290" r:id="rId11"/>
    <p:sldId id="291" r:id="rId12"/>
    <p:sldId id="292" r:id="rId13"/>
    <p:sldId id="293" r:id="rId14"/>
    <p:sldId id="294" r:id="rId15"/>
    <p:sldId id="295" r:id="rId16"/>
    <p:sldId id="301" r:id="rId17"/>
    <p:sldId id="296" r:id="rId18"/>
    <p:sldId id="302" r:id="rId19"/>
    <p:sldId id="298" r:id="rId20"/>
    <p:sldId id="303" r:id="rId21"/>
    <p:sldId id="299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2" r:id="rId49"/>
    <p:sldId id="333" r:id="rId50"/>
    <p:sldId id="334" r:id="rId51"/>
    <p:sldId id="335" r:id="rId52"/>
    <p:sldId id="337" r:id="rId53"/>
    <p:sldId id="339" r:id="rId54"/>
    <p:sldId id="340" r:id="rId55"/>
    <p:sldId id="341" r:id="rId56"/>
    <p:sldId id="331" r:id="rId57"/>
    <p:sldId id="342" r:id="rId58"/>
    <p:sldId id="343" r:id="rId59"/>
    <p:sldId id="344" r:id="rId60"/>
    <p:sldId id="346" r:id="rId61"/>
    <p:sldId id="347" r:id="rId62"/>
    <p:sldId id="349" r:id="rId63"/>
    <p:sldId id="350" r:id="rId64"/>
    <p:sldId id="351" r:id="rId65"/>
    <p:sldId id="352" r:id="rId66"/>
    <p:sldId id="353" r:id="rId67"/>
    <p:sldId id="354" r:id="rId68"/>
    <p:sldId id="355" r:id="rId69"/>
    <p:sldId id="356" r:id="rId70"/>
    <p:sldId id="357" r:id="rId71"/>
    <p:sldId id="358" r:id="rId72"/>
    <p:sldId id="359" r:id="rId73"/>
    <p:sldId id="360" r:id="rId74"/>
    <p:sldId id="361" r:id="rId75"/>
    <p:sldId id="362" r:id="rId76"/>
    <p:sldId id="363" r:id="rId77"/>
    <p:sldId id="364" r:id="rId78"/>
    <p:sldId id="365" r:id="rId79"/>
    <p:sldId id="366" r:id="rId80"/>
    <p:sldId id="367" r:id="rId81"/>
    <p:sldId id="368" r:id="rId82"/>
    <p:sldId id="369" r:id="rId83"/>
    <p:sldId id="370" r:id="rId84"/>
    <p:sldId id="371" r:id="rId85"/>
    <p:sldId id="372" r:id="rId86"/>
    <p:sldId id="374" r:id="rId87"/>
    <p:sldId id="375" r:id="rId88"/>
    <p:sldId id="376" r:id="rId89"/>
    <p:sldId id="377" r:id="rId90"/>
    <p:sldId id="378" r:id="rId91"/>
    <p:sldId id="379" r:id="rId92"/>
    <p:sldId id="380" r:id="rId93"/>
    <p:sldId id="381" r:id="rId94"/>
    <p:sldId id="382" r:id="rId95"/>
    <p:sldId id="383" r:id="rId96"/>
    <p:sldId id="384" r:id="rId97"/>
    <p:sldId id="385" r:id="rId98"/>
    <p:sldId id="386" r:id="rId99"/>
    <p:sldId id="387" r:id="rId100"/>
    <p:sldId id="388" r:id="rId101"/>
    <p:sldId id="389" r:id="rId102"/>
    <p:sldId id="390" r:id="rId103"/>
    <p:sldId id="391" r:id="rId104"/>
    <p:sldId id="392" r:id="rId105"/>
    <p:sldId id="393" r:id="rId106"/>
    <p:sldId id="394" r:id="rId107"/>
    <p:sldId id="395" r:id="rId108"/>
    <p:sldId id="396" r:id="rId109"/>
    <p:sldId id="405" r:id="rId110"/>
    <p:sldId id="406" r:id="rId111"/>
    <p:sldId id="397" r:id="rId112"/>
    <p:sldId id="398" r:id="rId113"/>
    <p:sldId id="399" r:id="rId114"/>
    <p:sldId id="400" r:id="rId115"/>
    <p:sldId id="401" r:id="rId116"/>
    <p:sldId id="402" r:id="rId117"/>
    <p:sldId id="403" r:id="rId118"/>
    <p:sldId id="404" r:id="rId119"/>
    <p:sldId id="410" r:id="rId120"/>
    <p:sldId id="411" r:id="rId121"/>
    <p:sldId id="407" r:id="rId122"/>
    <p:sldId id="412" r:id="rId123"/>
    <p:sldId id="413" r:id="rId124"/>
    <p:sldId id="414" r:id="rId125"/>
    <p:sldId id="415" r:id="rId126"/>
    <p:sldId id="416" r:id="rId127"/>
    <p:sldId id="417" r:id="rId128"/>
  </p:sldIdLst>
  <p:sldSz cx="9144000" cy="6858000" type="screen4x3"/>
  <p:notesSz cx="6858000" cy="9144000"/>
  <p:custDataLst>
    <p:tags r:id="rId1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FFC000"/>
    <a:srgbClr val="B2B2B2"/>
    <a:srgbClr val="FFFFFF"/>
    <a:srgbClr val="996633"/>
    <a:srgbClr val="CC9900"/>
    <a:srgbClr val="D0BD6A"/>
    <a:srgbClr val="0080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86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E:\Personal\Sepid\IUPUI\proposal_PocDoc\Render\pillreminder_front.png.png"/>
          <p:cNvPicPr>
            <a:picLocks noChangeAspect="1" noChangeArrowheads="1"/>
          </p:cNvPicPr>
          <p:nvPr userDrawn="1"/>
        </p:nvPicPr>
        <p:blipFill>
          <a:blip r:embed="rId2"/>
          <a:srcRect b="4006"/>
          <a:stretch>
            <a:fillRect/>
          </a:stretch>
        </p:blipFill>
        <p:spPr bwMode="auto">
          <a:xfrm>
            <a:off x="2365510" y="213247"/>
            <a:ext cx="4412980" cy="6431507"/>
          </a:xfrm>
          <a:prstGeom prst="rect">
            <a:avLst/>
          </a:prstGeom>
          <a:noFill/>
        </p:spPr>
      </p:pic>
      <p:grpSp>
        <p:nvGrpSpPr>
          <p:cNvPr id="21" name="Group 42"/>
          <p:cNvGrpSpPr/>
          <p:nvPr userDrawn="1"/>
        </p:nvGrpSpPr>
        <p:grpSpPr>
          <a:xfrm>
            <a:off x="5374366" y="636686"/>
            <a:ext cx="257650" cy="108783"/>
            <a:chOff x="1824567" y="1862667"/>
            <a:chExt cx="512233" cy="203200"/>
          </a:xfrm>
          <a:effectLst/>
        </p:grpSpPr>
        <p:sp>
          <p:nvSpPr>
            <p:cNvPr id="22" name="Rectangle 21"/>
            <p:cNvSpPr/>
            <p:nvPr/>
          </p:nvSpPr>
          <p:spPr>
            <a:xfrm>
              <a:off x="1888067" y="1862667"/>
              <a:ext cx="448733" cy="203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24567" y="1905000"/>
              <a:ext cx="63500" cy="1185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16200000">
              <a:off x="2065870" y="1803403"/>
              <a:ext cx="131234" cy="309032"/>
            </a:xfrm>
            <a:prstGeom prst="rt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 userDrawn="1"/>
        </p:nvSpPr>
        <p:spPr>
          <a:xfrm>
            <a:off x="3505421" y="795947"/>
            <a:ext cx="2185405" cy="30597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2900" y="564172"/>
            <a:ext cx="914400" cy="231775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/>
            </a:lvl1pPr>
          </a:lstStyle>
          <a:p>
            <a:pPr lvl="0"/>
            <a:r>
              <a:rPr lang="en-US" dirty="0" smtClean="0"/>
              <a:t>10:20 am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E:\Personal\Sepid\IUPUI\proposal_PocDoc\Render\pillreminder_front.png.png"/>
          <p:cNvPicPr>
            <a:picLocks noChangeAspect="1" noChangeArrowheads="1"/>
          </p:cNvPicPr>
          <p:nvPr userDrawn="1"/>
        </p:nvPicPr>
        <p:blipFill>
          <a:blip r:embed="rId2"/>
          <a:srcRect b="4006"/>
          <a:stretch>
            <a:fillRect/>
          </a:stretch>
        </p:blipFill>
        <p:spPr bwMode="auto">
          <a:xfrm>
            <a:off x="2365510" y="213247"/>
            <a:ext cx="4412980" cy="6431507"/>
          </a:xfrm>
          <a:prstGeom prst="rect">
            <a:avLst/>
          </a:prstGeom>
          <a:noFill/>
        </p:spPr>
      </p:pic>
      <p:grpSp>
        <p:nvGrpSpPr>
          <p:cNvPr id="16" name="Group 42"/>
          <p:cNvGrpSpPr/>
          <p:nvPr userDrawn="1"/>
        </p:nvGrpSpPr>
        <p:grpSpPr>
          <a:xfrm>
            <a:off x="5374366" y="636686"/>
            <a:ext cx="257650" cy="108783"/>
            <a:chOff x="1824567" y="1862667"/>
            <a:chExt cx="512233" cy="203200"/>
          </a:xfrm>
          <a:effectLst/>
        </p:grpSpPr>
        <p:sp>
          <p:nvSpPr>
            <p:cNvPr id="17" name="Rectangle 16"/>
            <p:cNvSpPr/>
            <p:nvPr/>
          </p:nvSpPr>
          <p:spPr>
            <a:xfrm>
              <a:off x="1888067" y="1862667"/>
              <a:ext cx="448733" cy="203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4567" y="1905000"/>
              <a:ext cx="63500" cy="1185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Triangle 19"/>
            <p:cNvSpPr/>
            <p:nvPr/>
          </p:nvSpPr>
          <p:spPr>
            <a:xfrm rot="16200000">
              <a:off x="2065870" y="1803403"/>
              <a:ext cx="131234" cy="309032"/>
            </a:xfrm>
            <a:prstGeom prst="rt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3505421" y="795947"/>
            <a:ext cx="2185405" cy="30597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505421" y="795947"/>
            <a:ext cx="2176272" cy="340703"/>
          </a:xfrm>
          <a:prstGeom prst="rect">
            <a:avLst/>
          </a:prstGeom>
          <a:solidFill>
            <a:srgbClr val="008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939667" y="758051"/>
            <a:ext cx="1395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2900" y="564172"/>
            <a:ext cx="914400" cy="231775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/>
            </a:lvl1pPr>
          </a:lstStyle>
          <a:p>
            <a:pPr lvl="0"/>
            <a:r>
              <a:rPr lang="en-US" dirty="0" smtClean="0"/>
              <a:t>10:20 am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F206A2-0409-0B4F-AEC1-833008C70921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0011DA-EAA0-8842-905E-0F9C6E25B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4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600450"/>
            <a:ext cx="9144000" cy="53482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130425"/>
            <a:ext cx="9144000" cy="147002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06058" y="2130425"/>
            <a:ext cx="5352142" cy="1470025"/>
          </a:xfrm>
        </p:spPr>
        <p:txBody>
          <a:bodyPr/>
          <a:lstStyle/>
          <a:p>
            <a:r>
              <a:rPr lang="en-US" b="1" dirty="0" smtClean="0"/>
              <a:t>Interactive ePill Reminder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71712" y="3600450"/>
            <a:ext cx="3882571" cy="60391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Sepideh Ansari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3" descr="E:\Personal\Sepid\IUPUI\proposal_PocDoc\Render\pillremin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229" y="1069975"/>
            <a:ext cx="5235239" cy="5632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hlinkHover r:id="" action="ppaction://hlinkshowjump?jump=previousslide"/>
          </p:cNvPr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648045"/>
            <a:ext cx="1996427" cy="4665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Please insert the USB</a:t>
            </a:r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OK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10:21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10:38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78280" y="293012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Click r:id="" action="ppaction://hlinkshowjump?jump=nextslide"/>
          </p:cNvPr>
          <p:cNvSpPr/>
          <p:nvPr/>
        </p:nvSpPr>
        <p:spPr>
          <a:xfrm>
            <a:off x="3678280" y="3378200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No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Do you want to take it on </a:t>
            </a:r>
            <a:r>
              <a:rPr lang="en-US" sz="2000" b="1" dirty="0" smtClean="0">
                <a:solidFill>
                  <a:srgbClr val="FF0000"/>
                </a:solidFill>
              </a:rPr>
              <a:t>Sundays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10:38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78280" y="293012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Hover r:id="" action="ppaction://hlinkshowjump?jump=nextslide"/>
          </p:cNvPr>
          <p:cNvSpPr/>
          <p:nvPr/>
        </p:nvSpPr>
        <p:spPr>
          <a:xfrm>
            <a:off x="3678280" y="3378200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Do you want to take it on </a:t>
            </a:r>
            <a:r>
              <a:rPr lang="en-US" sz="2000" b="1" dirty="0" smtClean="0">
                <a:solidFill>
                  <a:srgbClr val="FF0000"/>
                </a:solidFill>
              </a:rPr>
              <a:t>Mondays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10:38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78280" y="293012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Click r:id="" action="ppaction://hlinkshowjump?jump=nextslide"/>
          </p:cNvPr>
          <p:cNvSpPr/>
          <p:nvPr/>
        </p:nvSpPr>
        <p:spPr>
          <a:xfrm>
            <a:off x="3678280" y="3378200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No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Do you want to take it on </a:t>
            </a:r>
            <a:r>
              <a:rPr lang="en-US" sz="2000" b="1" dirty="0" smtClean="0">
                <a:solidFill>
                  <a:srgbClr val="FF0000"/>
                </a:solidFill>
              </a:rPr>
              <a:t>Mondays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10:38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78280" y="293012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Hover r:id="" action="ppaction://hlinkshowjump?jump=nextslide"/>
          </p:cNvPr>
          <p:cNvSpPr/>
          <p:nvPr/>
        </p:nvSpPr>
        <p:spPr>
          <a:xfrm>
            <a:off x="3678280" y="3378200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Do you want to take it on </a:t>
            </a:r>
            <a:r>
              <a:rPr lang="en-US" sz="2000" b="1" dirty="0" smtClean="0">
                <a:solidFill>
                  <a:srgbClr val="FF0000"/>
                </a:solidFill>
              </a:rPr>
              <a:t>Tuesdays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10:38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78280" y="293012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Click r:id="" action="ppaction://hlinkshowjump?jump=nextslide"/>
          </p:cNvPr>
          <p:cNvSpPr/>
          <p:nvPr/>
        </p:nvSpPr>
        <p:spPr>
          <a:xfrm>
            <a:off x="3678280" y="3378200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No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Do you want to take it on </a:t>
            </a:r>
            <a:r>
              <a:rPr lang="en-US" sz="2000" b="1" dirty="0" smtClean="0">
                <a:solidFill>
                  <a:srgbClr val="FF0000"/>
                </a:solidFill>
              </a:rPr>
              <a:t>Tuesdays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10:38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>
            <a:hlinkHover r:id="" action="ppaction://hlinkshowjump?jump=nextslide"/>
          </p:cNvPr>
          <p:cNvSpPr/>
          <p:nvPr/>
        </p:nvSpPr>
        <p:spPr>
          <a:xfrm>
            <a:off x="3678280" y="293012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78280" y="3378200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Do you want to take it on </a:t>
            </a:r>
            <a:r>
              <a:rPr lang="en-US" sz="2000" b="1" dirty="0" smtClean="0">
                <a:solidFill>
                  <a:srgbClr val="FF0000"/>
                </a:solidFill>
              </a:rPr>
              <a:t>Wednesdays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10:38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>
            <a:hlinkClick r:id="" action="ppaction://hlinkshowjump?jump=nextslide"/>
          </p:cNvPr>
          <p:cNvSpPr/>
          <p:nvPr/>
        </p:nvSpPr>
        <p:spPr>
          <a:xfrm>
            <a:off x="3678280" y="2930128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Yes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78280" y="3378200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Do you want to take it on </a:t>
            </a:r>
            <a:r>
              <a:rPr lang="en-US" sz="2000" b="1" dirty="0" smtClean="0">
                <a:solidFill>
                  <a:srgbClr val="FF0000"/>
                </a:solidFill>
              </a:rPr>
              <a:t>Wednesdays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10:38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4728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What time do you want to take it on </a:t>
            </a:r>
            <a:r>
              <a:rPr lang="en-US" sz="1200" b="1" dirty="0" smtClean="0">
                <a:solidFill>
                  <a:srgbClr val="FF0000"/>
                </a:solidFill>
              </a:rPr>
              <a:t>Wednesday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1682" y="2133600"/>
            <a:ext cx="1996427" cy="1676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Hover r:id="" action="ppaction://hlinkshowjump?jump=nextslide"/>
          </p:cNvPr>
          <p:cNvSpPr/>
          <p:nvPr/>
        </p:nvSpPr>
        <p:spPr>
          <a:xfrm>
            <a:off x="3611682" y="2806700"/>
            <a:ext cx="1971027" cy="393700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11:00 am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611682" y="2425700"/>
            <a:ext cx="1971027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10:45 am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1682" y="2133600"/>
            <a:ext cx="1971027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10:30 am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1682" y="3416300"/>
            <a:ext cx="1971027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11:30 am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1682" y="3149600"/>
            <a:ext cx="1971027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11:15 am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10:38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4728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What time do you want to take it on </a:t>
            </a:r>
            <a:r>
              <a:rPr lang="en-US" sz="1200" b="1" dirty="0" smtClean="0">
                <a:solidFill>
                  <a:srgbClr val="FF0000"/>
                </a:solidFill>
              </a:rPr>
              <a:t>Wednesday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1682" y="2133600"/>
            <a:ext cx="1996427" cy="1676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" action="ppaction://hlinkshowjump?jump=nextslide"/>
          </p:cNvPr>
          <p:cNvSpPr/>
          <p:nvPr/>
        </p:nvSpPr>
        <p:spPr>
          <a:xfrm>
            <a:off x="3611682" y="2806700"/>
            <a:ext cx="1971027" cy="393700"/>
          </a:xfrm>
          <a:prstGeom prst="rect">
            <a:avLst/>
          </a:prstGeom>
          <a:solidFill>
            <a:srgbClr val="FFC000">
              <a:alpha val="30196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11:00 am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611682" y="2425700"/>
            <a:ext cx="1971027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10:45 am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1682" y="2133600"/>
            <a:ext cx="1971027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10:30 am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1682" y="3416300"/>
            <a:ext cx="1971027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11:30 am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1682" y="3149600"/>
            <a:ext cx="1971027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11:15 am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10:39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4855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How many do you want to take at </a:t>
            </a:r>
            <a:r>
              <a:rPr lang="en-US" sz="1200" b="1" dirty="0" smtClean="0">
                <a:solidFill>
                  <a:srgbClr val="FF0000"/>
                </a:solidFill>
              </a:rPr>
              <a:t>11am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 on </a:t>
            </a:r>
            <a:r>
              <a:rPr lang="en-US" sz="1200" b="1" dirty="0" smtClean="0">
                <a:solidFill>
                  <a:srgbClr val="FF0000"/>
                </a:solidFill>
              </a:rPr>
              <a:t>Wed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11682" y="2133600"/>
            <a:ext cx="1996427" cy="1676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Hover r:id="" action="ppaction://hlinkshowjump?jump=nextslide"/>
          </p:cNvPr>
          <p:cNvSpPr/>
          <p:nvPr/>
        </p:nvSpPr>
        <p:spPr>
          <a:xfrm>
            <a:off x="3611682" y="2806700"/>
            <a:ext cx="1971027" cy="393700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1.5 pills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3611682" y="2425700"/>
            <a:ext cx="1971027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pills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1682" y="2133600"/>
            <a:ext cx="1971027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0.5 pill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11682" y="3416300"/>
            <a:ext cx="1971027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2.5 pills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11682" y="3149600"/>
            <a:ext cx="1971027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pills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6480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Information is being transferred</a:t>
            </a:r>
          </a:p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Please wait …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20841" y="2867026"/>
            <a:ext cx="210270" cy="367856"/>
            <a:chOff x="4425952" y="2779588"/>
            <a:chExt cx="342898" cy="5998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4464052" y="2802448"/>
              <a:ext cx="260348" cy="541904"/>
            </a:xfrm>
            <a:custGeom>
              <a:avLst/>
              <a:gdLst/>
              <a:ahLst/>
              <a:cxnLst>
                <a:cxn ang="0">
                  <a:pos x="217" y="582"/>
                </a:cxn>
                <a:cxn ang="0">
                  <a:pos x="252" y="651"/>
                </a:cxn>
                <a:cxn ang="0">
                  <a:pos x="265" y="722"/>
                </a:cxn>
                <a:cxn ang="0">
                  <a:pos x="245" y="800"/>
                </a:cxn>
                <a:cxn ang="0">
                  <a:pos x="202" y="871"/>
                </a:cxn>
                <a:cxn ang="0">
                  <a:pos x="157" y="928"/>
                </a:cxn>
                <a:cxn ang="0">
                  <a:pos x="132" y="958"/>
                </a:cxn>
                <a:cxn ang="0">
                  <a:pos x="255" y="1014"/>
                </a:cxn>
                <a:cxn ang="0">
                  <a:pos x="296" y="959"/>
                </a:cxn>
                <a:cxn ang="0">
                  <a:pos x="332" y="923"/>
                </a:cxn>
                <a:cxn ang="0">
                  <a:pos x="351" y="916"/>
                </a:cxn>
                <a:cxn ang="0">
                  <a:pos x="380" y="928"/>
                </a:cxn>
                <a:cxn ang="0">
                  <a:pos x="436" y="990"/>
                </a:cxn>
                <a:cxn ang="0">
                  <a:pos x="517" y="1136"/>
                </a:cxn>
                <a:cxn ang="0">
                  <a:pos x="548" y="1255"/>
                </a:cxn>
                <a:cxn ang="0">
                  <a:pos x="161" y="1352"/>
                </a:cxn>
                <a:cxn ang="0">
                  <a:pos x="160" y="1297"/>
                </a:cxn>
                <a:cxn ang="0">
                  <a:pos x="169" y="1217"/>
                </a:cxn>
                <a:cxn ang="0">
                  <a:pos x="192" y="1134"/>
                </a:cxn>
                <a:cxn ang="0">
                  <a:pos x="226" y="1061"/>
                </a:cxn>
                <a:cxn ang="0">
                  <a:pos x="104" y="997"/>
                </a:cxn>
                <a:cxn ang="0">
                  <a:pos x="65" y="1064"/>
                </a:cxn>
                <a:cxn ang="0">
                  <a:pos x="35" y="1141"/>
                </a:cxn>
                <a:cxn ang="0">
                  <a:pos x="15" y="1390"/>
                </a:cxn>
                <a:cxn ang="0">
                  <a:pos x="698" y="1390"/>
                </a:cxn>
                <a:cxn ang="0">
                  <a:pos x="678" y="1141"/>
                </a:cxn>
                <a:cxn ang="0">
                  <a:pos x="638" y="1045"/>
                </a:cxn>
                <a:cxn ang="0">
                  <a:pos x="585" y="966"/>
                </a:cxn>
                <a:cxn ang="0">
                  <a:pos x="530" y="896"/>
                </a:cxn>
                <a:cxn ang="0">
                  <a:pos x="480" y="824"/>
                </a:cxn>
                <a:cxn ang="0">
                  <a:pos x="451" y="749"/>
                </a:cxn>
                <a:cxn ang="0">
                  <a:pos x="458" y="656"/>
                </a:cxn>
                <a:cxn ang="0">
                  <a:pos x="510" y="562"/>
                </a:cxn>
                <a:cxn ang="0">
                  <a:pos x="585" y="471"/>
                </a:cxn>
                <a:cxn ang="0">
                  <a:pos x="633" y="413"/>
                </a:cxn>
                <a:cxn ang="0">
                  <a:pos x="674" y="357"/>
                </a:cxn>
                <a:cxn ang="0">
                  <a:pos x="707" y="259"/>
                </a:cxn>
                <a:cxn ang="0">
                  <a:pos x="708" y="0"/>
                </a:cxn>
                <a:cxn ang="0">
                  <a:pos x="0" y="178"/>
                </a:cxn>
                <a:cxn ang="0">
                  <a:pos x="29" y="338"/>
                </a:cxn>
                <a:cxn ang="0">
                  <a:pos x="66" y="394"/>
                </a:cxn>
                <a:cxn ang="0">
                  <a:pos x="112" y="451"/>
                </a:cxn>
                <a:cxn ang="0">
                  <a:pos x="143" y="487"/>
                </a:cxn>
                <a:cxn ang="0">
                  <a:pos x="164" y="513"/>
                </a:cxn>
                <a:cxn ang="0">
                  <a:pos x="184" y="539"/>
                </a:cxn>
                <a:cxn ang="0">
                  <a:pos x="257" y="434"/>
                </a:cxn>
                <a:cxn ang="0">
                  <a:pos x="237" y="414"/>
                </a:cxn>
                <a:cxn ang="0">
                  <a:pos x="221" y="399"/>
                </a:cxn>
                <a:cxn ang="0">
                  <a:pos x="264" y="395"/>
                </a:cxn>
                <a:cxn ang="0">
                  <a:pos x="317" y="392"/>
                </a:cxn>
                <a:cxn ang="0">
                  <a:pos x="373" y="391"/>
                </a:cxn>
                <a:cxn ang="0">
                  <a:pos x="428" y="391"/>
                </a:cxn>
                <a:cxn ang="0">
                  <a:pos x="477" y="395"/>
                </a:cxn>
                <a:cxn ang="0">
                  <a:pos x="454" y="437"/>
                </a:cxn>
                <a:cxn ang="0">
                  <a:pos x="404" y="497"/>
                </a:cxn>
                <a:cxn ang="0">
                  <a:pos x="362" y="558"/>
                </a:cxn>
                <a:cxn ang="0">
                  <a:pos x="356" y="569"/>
                </a:cxn>
                <a:cxn ang="0">
                  <a:pos x="344" y="558"/>
                </a:cxn>
                <a:cxn ang="0">
                  <a:pos x="332" y="536"/>
                </a:cxn>
                <a:cxn ang="0">
                  <a:pos x="308" y="498"/>
                </a:cxn>
                <a:cxn ang="0">
                  <a:pos x="286" y="468"/>
                </a:cxn>
                <a:cxn ang="0">
                  <a:pos x="184" y="539"/>
                </a:cxn>
              </a:cxnLst>
              <a:rect l="0" t="0" r="r" b="b"/>
              <a:pathLst>
                <a:path w="713" h="1483">
                  <a:moveTo>
                    <a:pt x="184" y="539"/>
                  </a:moveTo>
                  <a:lnTo>
                    <a:pt x="202" y="561"/>
                  </a:lnTo>
                  <a:lnTo>
                    <a:pt x="217" y="582"/>
                  </a:lnTo>
                  <a:lnTo>
                    <a:pt x="230" y="605"/>
                  </a:lnTo>
                  <a:lnTo>
                    <a:pt x="243" y="628"/>
                  </a:lnTo>
                  <a:lnTo>
                    <a:pt x="252" y="651"/>
                  </a:lnTo>
                  <a:lnTo>
                    <a:pt x="260" y="675"/>
                  </a:lnTo>
                  <a:lnTo>
                    <a:pt x="264" y="698"/>
                  </a:lnTo>
                  <a:lnTo>
                    <a:pt x="265" y="722"/>
                  </a:lnTo>
                  <a:lnTo>
                    <a:pt x="261" y="749"/>
                  </a:lnTo>
                  <a:lnTo>
                    <a:pt x="256" y="775"/>
                  </a:lnTo>
                  <a:lnTo>
                    <a:pt x="245" y="800"/>
                  </a:lnTo>
                  <a:lnTo>
                    <a:pt x="233" y="824"/>
                  </a:lnTo>
                  <a:lnTo>
                    <a:pt x="218" y="848"/>
                  </a:lnTo>
                  <a:lnTo>
                    <a:pt x="202" y="871"/>
                  </a:lnTo>
                  <a:lnTo>
                    <a:pt x="183" y="896"/>
                  </a:lnTo>
                  <a:lnTo>
                    <a:pt x="165" y="919"/>
                  </a:lnTo>
                  <a:lnTo>
                    <a:pt x="157" y="928"/>
                  </a:lnTo>
                  <a:lnTo>
                    <a:pt x="149" y="938"/>
                  </a:lnTo>
                  <a:lnTo>
                    <a:pt x="141" y="947"/>
                  </a:lnTo>
                  <a:lnTo>
                    <a:pt x="132" y="958"/>
                  </a:lnTo>
                  <a:lnTo>
                    <a:pt x="226" y="1061"/>
                  </a:lnTo>
                  <a:lnTo>
                    <a:pt x="240" y="1037"/>
                  </a:lnTo>
                  <a:lnTo>
                    <a:pt x="255" y="1014"/>
                  </a:lnTo>
                  <a:lnTo>
                    <a:pt x="268" y="995"/>
                  </a:lnTo>
                  <a:lnTo>
                    <a:pt x="282" y="975"/>
                  </a:lnTo>
                  <a:lnTo>
                    <a:pt x="296" y="959"/>
                  </a:lnTo>
                  <a:lnTo>
                    <a:pt x="309" y="945"/>
                  </a:lnTo>
                  <a:lnTo>
                    <a:pt x="321" y="932"/>
                  </a:lnTo>
                  <a:lnTo>
                    <a:pt x="332" y="923"/>
                  </a:lnTo>
                  <a:lnTo>
                    <a:pt x="339" y="919"/>
                  </a:lnTo>
                  <a:lnTo>
                    <a:pt x="346" y="916"/>
                  </a:lnTo>
                  <a:lnTo>
                    <a:pt x="351" y="916"/>
                  </a:lnTo>
                  <a:lnTo>
                    <a:pt x="357" y="916"/>
                  </a:lnTo>
                  <a:lnTo>
                    <a:pt x="367" y="920"/>
                  </a:lnTo>
                  <a:lnTo>
                    <a:pt x="380" y="928"/>
                  </a:lnTo>
                  <a:lnTo>
                    <a:pt x="396" y="942"/>
                  </a:lnTo>
                  <a:lnTo>
                    <a:pt x="415" y="961"/>
                  </a:lnTo>
                  <a:lnTo>
                    <a:pt x="436" y="990"/>
                  </a:lnTo>
                  <a:lnTo>
                    <a:pt x="461" y="1027"/>
                  </a:lnTo>
                  <a:lnTo>
                    <a:pt x="487" y="1075"/>
                  </a:lnTo>
                  <a:lnTo>
                    <a:pt x="517" y="1136"/>
                  </a:lnTo>
                  <a:lnTo>
                    <a:pt x="521" y="1144"/>
                  </a:lnTo>
                  <a:lnTo>
                    <a:pt x="539" y="1198"/>
                  </a:lnTo>
                  <a:lnTo>
                    <a:pt x="548" y="1255"/>
                  </a:lnTo>
                  <a:lnTo>
                    <a:pt x="552" y="1309"/>
                  </a:lnTo>
                  <a:lnTo>
                    <a:pt x="551" y="1352"/>
                  </a:lnTo>
                  <a:lnTo>
                    <a:pt x="161" y="1352"/>
                  </a:lnTo>
                  <a:lnTo>
                    <a:pt x="160" y="1336"/>
                  </a:lnTo>
                  <a:lnTo>
                    <a:pt x="160" y="1317"/>
                  </a:lnTo>
                  <a:lnTo>
                    <a:pt x="160" y="1297"/>
                  </a:lnTo>
                  <a:lnTo>
                    <a:pt x="161" y="1277"/>
                  </a:lnTo>
                  <a:lnTo>
                    <a:pt x="165" y="1247"/>
                  </a:lnTo>
                  <a:lnTo>
                    <a:pt x="169" y="1217"/>
                  </a:lnTo>
                  <a:lnTo>
                    <a:pt x="176" y="1188"/>
                  </a:lnTo>
                  <a:lnTo>
                    <a:pt x="183" y="1160"/>
                  </a:lnTo>
                  <a:lnTo>
                    <a:pt x="192" y="1134"/>
                  </a:lnTo>
                  <a:lnTo>
                    <a:pt x="203" y="1109"/>
                  </a:lnTo>
                  <a:lnTo>
                    <a:pt x="214" y="1084"/>
                  </a:lnTo>
                  <a:lnTo>
                    <a:pt x="226" y="1061"/>
                  </a:lnTo>
                  <a:lnTo>
                    <a:pt x="132" y="958"/>
                  </a:lnTo>
                  <a:lnTo>
                    <a:pt x="119" y="977"/>
                  </a:lnTo>
                  <a:lnTo>
                    <a:pt x="104" y="997"/>
                  </a:lnTo>
                  <a:lnTo>
                    <a:pt x="90" y="1019"/>
                  </a:lnTo>
                  <a:lnTo>
                    <a:pt x="77" y="1041"/>
                  </a:lnTo>
                  <a:lnTo>
                    <a:pt x="65" y="1064"/>
                  </a:lnTo>
                  <a:lnTo>
                    <a:pt x="53" y="1088"/>
                  </a:lnTo>
                  <a:lnTo>
                    <a:pt x="43" y="1114"/>
                  </a:lnTo>
                  <a:lnTo>
                    <a:pt x="35" y="1141"/>
                  </a:lnTo>
                  <a:lnTo>
                    <a:pt x="23" y="1205"/>
                  </a:lnTo>
                  <a:lnTo>
                    <a:pt x="17" y="1293"/>
                  </a:lnTo>
                  <a:lnTo>
                    <a:pt x="15" y="1390"/>
                  </a:lnTo>
                  <a:lnTo>
                    <a:pt x="15" y="1483"/>
                  </a:lnTo>
                  <a:lnTo>
                    <a:pt x="699" y="1483"/>
                  </a:lnTo>
                  <a:lnTo>
                    <a:pt x="698" y="1390"/>
                  </a:lnTo>
                  <a:lnTo>
                    <a:pt x="696" y="1293"/>
                  </a:lnTo>
                  <a:lnTo>
                    <a:pt x="690" y="1205"/>
                  </a:lnTo>
                  <a:lnTo>
                    <a:pt x="678" y="1141"/>
                  </a:lnTo>
                  <a:lnTo>
                    <a:pt x="667" y="1106"/>
                  </a:lnTo>
                  <a:lnTo>
                    <a:pt x="654" y="1075"/>
                  </a:lnTo>
                  <a:lnTo>
                    <a:pt x="638" y="1045"/>
                  </a:lnTo>
                  <a:lnTo>
                    <a:pt x="622" y="1017"/>
                  </a:lnTo>
                  <a:lnTo>
                    <a:pt x="603" y="990"/>
                  </a:lnTo>
                  <a:lnTo>
                    <a:pt x="585" y="966"/>
                  </a:lnTo>
                  <a:lnTo>
                    <a:pt x="567" y="942"/>
                  </a:lnTo>
                  <a:lnTo>
                    <a:pt x="548" y="919"/>
                  </a:lnTo>
                  <a:lnTo>
                    <a:pt x="530" y="896"/>
                  </a:lnTo>
                  <a:lnTo>
                    <a:pt x="511" y="871"/>
                  </a:lnTo>
                  <a:lnTo>
                    <a:pt x="495" y="848"/>
                  </a:lnTo>
                  <a:lnTo>
                    <a:pt x="480" y="824"/>
                  </a:lnTo>
                  <a:lnTo>
                    <a:pt x="468" y="800"/>
                  </a:lnTo>
                  <a:lnTo>
                    <a:pt x="457" y="775"/>
                  </a:lnTo>
                  <a:lnTo>
                    <a:pt x="451" y="749"/>
                  </a:lnTo>
                  <a:lnTo>
                    <a:pt x="448" y="722"/>
                  </a:lnTo>
                  <a:lnTo>
                    <a:pt x="450" y="688"/>
                  </a:lnTo>
                  <a:lnTo>
                    <a:pt x="458" y="656"/>
                  </a:lnTo>
                  <a:lnTo>
                    <a:pt x="472" y="624"/>
                  </a:lnTo>
                  <a:lnTo>
                    <a:pt x="489" y="593"/>
                  </a:lnTo>
                  <a:lnTo>
                    <a:pt x="510" y="562"/>
                  </a:lnTo>
                  <a:lnTo>
                    <a:pt x="534" y="531"/>
                  </a:lnTo>
                  <a:lnTo>
                    <a:pt x="560" y="501"/>
                  </a:lnTo>
                  <a:lnTo>
                    <a:pt x="585" y="471"/>
                  </a:lnTo>
                  <a:lnTo>
                    <a:pt x="601" y="451"/>
                  </a:lnTo>
                  <a:lnTo>
                    <a:pt x="617" y="433"/>
                  </a:lnTo>
                  <a:lnTo>
                    <a:pt x="633" y="413"/>
                  </a:lnTo>
                  <a:lnTo>
                    <a:pt x="648" y="394"/>
                  </a:lnTo>
                  <a:lnTo>
                    <a:pt x="662" y="375"/>
                  </a:lnTo>
                  <a:lnTo>
                    <a:pt x="674" y="357"/>
                  </a:lnTo>
                  <a:lnTo>
                    <a:pt x="684" y="338"/>
                  </a:lnTo>
                  <a:lnTo>
                    <a:pt x="692" y="321"/>
                  </a:lnTo>
                  <a:lnTo>
                    <a:pt x="707" y="259"/>
                  </a:lnTo>
                  <a:lnTo>
                    <a:pt x="713" y="178"/>
                  </a:lnTo>
                  <a:lnTo>
                    <a:pt x="713" y="88"/>
                  </a:lnTo>
                  <a:lnTo>
                    <a:pt x="708" y="0"/>
                  </a:lnTo>
                  <a:lnTo>
                    <a:pt x="5" y="0"/>
                  </a:lnTo>
                  <a:lnTo>
                    <a:pt x="0" y="88"/>
                  </a:lnTo>
                  <a:lnTo>
                    <a:pt x="0" y="178"/>
                  </a:lnTo>
                  <a:lnTo>
                    <a:pt x="6" y="259"/>
                  </a:lnTo>
                  <a:lnTo>
                    <a:pt x="21" y="321"/>
                  </a:lnTo>
                  <a:lnTo>
                    <a:pt x="29" y="338"/>
                  </a:lnTo>
                  <a:lnTo>
                    <a:pt x="40" y="357"/>
                  </a:lnTo>
                  <a:lnTo>
                    <a:pt x="52" y="375"/>
                  </a:lnTo>
                  <a:lnTo>
                    <a:pt x="66" y="394"/>
                  </a:lnTo>
                  <a:lnTo>
                    <a:pt x="81" y="413"/>
                  </a:lnTo>
                  <a:lnTo>
                    <a:pt x="96" y="433"/>
                  </a:lnTo>
                  <a:lnTo>
                    <a:pt x="112" y="451"/>
                  </a:lnTo>
                  <a:lnTo>
                    <a:pt x="128" y="471"/>
                  </a:lnTo>
                  <a:lnTo>
                    <a:pt x="135" y="479"/>
                  </a:lnTo>
                  <a:lnTo>
                    <a:pt x="143" y="487"/>
                  </a:lnTo>
                  <a:lnTo>
                    <a:pt x="150" y="496"/>
                  </a:lnTo>
                  <a:lnTo>
                    <a:pt x="157" y="504"/>
                  </a:lnTo>
                  <a:lnTo>
                    <a:pt x="164" y="513"/>
                  </a:lnTo>
                  <a:lnTo>
                    <a:pt x="170" y="521"/>
                  </a:lnTo>
                  <a:lnTo>
                    <a:pt x="177" y="531"/>
                  </a:lnTo>
                  <a:lnTo>
                    <a:pt x="184" y="539"/>
                  </a:lnTo>
                  <a:lnTo>
                    <a:pt x="272" y="451"/>
                  </a:lnTo>
                  <a:lnTo>
                    <a:pt x="264" y="442"/>
                  </a:lnTo>
                  <a:lnTo>
                    <a:pt x="257" y="434"/>
                  </a:lnTo>
                  <a:lnTo>
                    <a:pt x="250" y="427"/>
                  </a:lnTo>
                  <a:lnTo>
                    <a:pt x="243" y="420"/>
                  </a:lnTo>
                  <a:lnTo>
                    <a:pt x="237" y="414"/>
                  </a:lnTo>
                  <a:lnTo>
                    <a:pt x="232" y="409"/>
                  </a:lnTo>
                  <a:lnTo>
                    <a:pt x="226" y="404"/>
                  </a:lnTo>
                  <a:lnTo>
                    <a:pt x="221" y="399"/>
                  </a:lnTo>
                  <a:lnTo>
                    <a:pt x="234" y="398"/>
                  </a:lnTo>
                  <a:lnTo>
                    <a:pt x="248" y="396"/>
                  </a:lnTo>
                  <a:lnTo>
                    <a:pt x="264" y="395"/>
                  </a:lnTo>
                  <a:lnTo>
                    <a:pt x="281" y="394"/>
                  </a:lnTo>
                  <a:lnTo>
                    <a:pt x="298" y="392"/>
                  </a:lnTo>
                  <a:lnTo>
                    <a:pt x="317" y="392"/>
                  </a:lnTo>
                  <a:lnTo>
                    <a:pt x="335" y="391"/>
                  </a:lnTo>
                  <a:lnTo>
                    <a:pt x="355" y="391"/>
                  </a:lnTo>
                  <a:lnTo>
                    <a:pt x="373" y="391"/>
                  </a:lnTo>
                  <a:lnTo>
                    <a:pt x="393" y="391"/>
                  </a:lnTo>
                  <a:lnTo>
                    <a:pt x="411" y="391"/>
                  </a:lnTo>
                  <a:lnTo>
                    <a:pt x="428" y="391"/>
                  </a:lnTo>
                  <a:lnTo>
                    <a:pt x="446" y="392"/>
                  </a:lnTo>
                  <a:lnTo>
                    <a:pt x="462" y="394"/>
                  </a:lnTo>
                  <a:lnTo>
                    <a:pt x="477" y="395"/>
                  </a:lnTo>
                  <a:lnTo>
                    <a:pt x="489" y="396"/>
                  </a:lnTo>
                  <a:lnTo>
                    <a:pt x="472" y="417"/>
                  </a:lnTo>
                  <a:lnTo>
                    <a:pt x="454" y="437"/>
                  </a:lnTo>
                  <a:lnTo>
                    <a:pt x="438" y="457"/>
                  </a:lnTo>
                  <a:lnTo>
                    <a:pt x="420" y="478"/>
                  </a:lnTo>
                  <a:lnTo>
                    <a:pt x="404" y="497"/>
                  </a:lnTo>
                  <a:lnTo>
                    <a:pt x="389" y="518"/>
                  </a:lnTo>
                  <a:lnTo>
                    <a:pt x="374" y="537"/>
                  </a:lnTo>
                  <a:lnTo>
                    <a:pt x="362" y="558"/>
                  </a:lnTo>
                  <a:lnTo>
                    <a:pt x="359" y="563"/>
                  </a:lnTo>
                  <a:lnTo>
                    <a:pt x="357" y="566"/>
                  </a:lnTo>
                  <a:lnTo>
                    <a:pt x="356" y="569"/>
                  </a:lnTo>
                  <a:lnTo>
                    <a:pt x="354" y="571"/>
                  </a:lnTo>
                  <a:lnTo>
                    <a:pt x="349" y="565"/>
                  </a:lnTo>
                  <a:lnTo>
                    <a:pt x="344" y="558"/>
                  </a:lnTo>
                  <a:lnTo>
                    <a:pt x="340" y="550"/>
                  </a:lnTo>
                  <a:lnTo>
                    <a:pt x="335" y="543"/>
                  </a:lnTo>
                  <a:lnTo>
                    <a:pt x="332" y="536"/>
                  </a:lnTo>
                  <a:lnTo>
                    <a:pt x="324" y="523"/>
                  </a:lnTo>
                  <a:lnTo>
                    <a:pt x="316" y="510"/>
                  </a:lnTo>
                  <a:lnTo>
                    <a:pt x="308" y="498"/>
                  </a:lnTo>
                  <a:lnTo>
                    <a:pt x="299" y="488"/>
                  </a:lnTo>
                  <a:lnTo>
                    <a:pt x="293" y="478"/>
                  </a:lnTo>
                  <a:lnTo>
                    <a:pt x="286" y="468"/>
                  </a:lnTo>
                  <a:lnTo>
                    <a:pt x="279" y="459"/>
                  </a:lnTo>
                  <a:lnTo>
                    <a:pt x="272" y="451"/>
                  </a:lnTo>
                  <a:lnTo>
                    <a:pt x="184" y="5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25952" y="2779588"/>
              <a:ext cx="342898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25952" y="3333750"/>
              <a:ext cx="342898" cy="45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10:21 am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10:39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4855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How many do you want to take at </a:t>
            </a:r>
            <a:r>
              <a:rPr lang="en-US" sz="1200" b="1" dirty="0" smtClean="0">
                <a:solidFill>
                  <a:srgbClr val="FF0000"/>
                </a:solidFill>
              </a:rPr>
              <a:t>11am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 on </a:t>
            </a:r>
            <a:r>
              <a:rPr lang="en-US" sz="1200" b="1" dirty="0" smtClean="0">
                <a:solidFill>
                  <a:srgbClr val="FF0000"/>
                </a:solidFill>
              </a:rPr>
              <a:t>Wed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11682" y="2133600"/>
            <a:ext cx="1996427" cy="1676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" action="ppaction://hlinkshowjump?jump=nextslide"/>
          </p:cNvPr>
          <p:cNvSpPr/>
          <p:nvPr/>
        </p:nvSpPr>
        <p:spPr>
          <a:xfrm>
            <a:off x="3611682" y="2806700"/>
            <a:ext cx="1971027" cy="393700"/>
          </a:xfrm>
          <a:prstGeom prst="rect">
            <a:avLst/>
          </a:prstGeom>
          <a:solidFill>
            <a:srgbClr val="FFC000">
              <a:alpha val="30196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1.5 pills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3611682" y="2425700"/>
            <a:ext cx="1971027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pills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1682" y="2133600"/>
            <a:ext cx="1971027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0.5 pill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11682" y="3416300"/>
            <a:ext cx="1971027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2.5 pills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11682" y="3149600"/>
            <a:ext cx="1971027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pills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10:39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4728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Do you want to add another time on </a:t>
            </a:r>
            <a:r>
              <a:rPr lang="en-US" sz="1200" b="1" dirty="0" smtClean="0">
                <a:solidFill>
                  <a:srgbClr val="FF0000"/>
                </a:solidFill>
              </a:rPr>
              <a:t>Wed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78280" y="293012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hlinkHover r:id="" action="ppaction://hlinkshowjump?jump=nextslide"/>
          </p:cNvPr>
          <p:cNvSpPr/>
          <p:nvPr/>
        </p:nvSpPr>
        <p:spPr>
          <a:xfrm>
            <a:off x="3678280" y="3378200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No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10:39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4728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Do you want to add another time on </a:t>
            </a:r>
            <a:r>
              <a:rPr lang="en-US" sz="1200" b="1" dirty="0" smtClean="0">
                <a:solidFill>
                  <a:srgbClr val="FF0000"/>
                </a:solidFill>
              </a:rPr>
              <a:t>Wed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78280" y="293012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hlinkClick r:id="" action="ppaction://hlinkshowjump?jump=nextslide"/>
          </p:cNvPr>
          <p:cNvSpPr/>
          <p:nvPr/>
        </p:nvSpPr>
        <p:spPr>
          <a:xfrm>
            <a:off x="3678280" y="3378200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No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10:39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78280" y="293012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Hover r:id="" action="ppaction://hlinkshowjump?jump=nextslide"/>
          </p:cNvPr>
          <p:cNvSpPr/>
          <p:nvPr/>
        </p:nvSpPr>
        <p:spPr>
          <a:xfrm>
            <a:off x="3678280" y="3378200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Do you want to take it on </a:t>
            </a:r>
            <a:r>
              <a:rPr lang="en-US" sz="2000" b="1" dirty="0" smtClean="0">
                <a:solidFill>
                  <a:srgbClr val="FF0000"/>
                </a:solidFill>
              </a:rPr>
              <a:t>Thursday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10:39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78280" y="293012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Click r:id="" action="ppaction://hlinkshowjump?jump=nextslide"/>
          </p:cNvPr>
          <p:cNvSpPr/>
          <p:nvPr/>
        </p:nvSpPr>
        <p:spPr>
          <a:xfrm>
            <a:off x="3678280" y="3378200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No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Do you want to take it on </a:t>
            </a:r>
            <a:r>
              <a:rPr lang="en-US" sz="2000" b="1" dirty="0" smtClean="0">
                <a:solidFill>
                  <a:srgbClr val="FF0000"/>
                </a:solidFill>
              </a:rPr>
              <a:t>Thursday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10:39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78280" y="293012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Hover r:id="" action="ppaction://hlinkshowjump?jump=nextslide"/>
          </p:cNvPr>
          <p:cNvSpPr/>
          <p:nvPr/>
        </p:nvSpPr>
        <p:spPr>
          <a:xfrm>
            <a:off x="3678280" y="3378200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Do you want to take it on </a:t>
            </a:r>
            <a:r>
              <a:rPr lang="en-US" sz="2000" b="1" dirty="0" smtClean="0">
                <a:solidFill>
                  <a:srgbClr val="FF0000"/>
                </a:solidFill>
              </a:rPr>
              <a:t>Friday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10:39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78280" y="293012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Click r:id="" action="ppaction://hlinkshowjump?jump=nextslide"/>
          </p:cNvPr>
          <p:cNvSpPr/>
          <p:nvPr/>
        </p:nvSpPr>
        <p:spPr>
          <a:xfrm>
            <a:off x="3678280" y="3378200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No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Do you want to take it on </a:t>
            </a:r>
            <a:r>
              <a:rPr lang="en-US" sz="2000" b="1" dirty="0" smtClean="0">
                <a:solidFill>
                  <a:srgbClr val="FF0000"/>
                </a:solidFill>
              </a:rPr>
              <a:t>Friday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10:39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78280" y="293012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Hover r:id="" action="ppaction://hlinkshowjump?jump=nextslide"/>
          </p:cNvPr>
          <p:cNvSpPr/>
          <p:nvPr/>
        </p:nvSpPr>
        <p:spPr>
          <a:xfrm>
            <a:off x="3678280" y="3378200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Do you want to take it on </a:t>
            </a:r>
            <a:r>
              <a:rPr lang="en-US" sz="2000" b="1" dirty="0" smtClean="0">
                <a:solidFill>
                  <a:srgbClr val="FF0000"/>
                </a:solidFill>
              </a:rPr>
              <a:t>Saturday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10:39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78280" y="293012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Click r:id="" action="ppaction://hlinkshowjump?jump=nextslide"/>
          </p:cNvPr>
          <p:cNvSpPr/>
          <p:nvPr/>
        </p:nvSpPr>
        <p:spPr>
          <a:xfrm>
            <a:off x="3678280" y="3378200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No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Do you want to take it on </a:t>
            </a:r>
            <a:r>
              <a:rPr lang="en-US" sz="2000" b="1" dirty="0" smtClean="0">
                <a:solidFill>
                  <a:srgbClr val="FF0000"/>
                </a:solidFill>
              </a:rPr>
              <a:t>Saturday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6480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Scheduling Complete!</a:t>
            </a:r>
          </a:p>
        </p:txBody>
      </p:sp>
      <p:sp>
        <p:nvSpPr>
          <p:cNvPr id="10" name="Rounded Rectangle 9">
            <a:hlinkHover r:id="" action="ppaction://hlinkshowjump?jump=nextslide"/>
          </p:cNvPr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Start Refill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10:40 am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6480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Transfer Complete !</a:t>
            </a:r>
          </a:p>
        </p:txBody>
      </p:sp>
      <p:sp>
        <p:nvSpPr>
          <p:cNvPr id="10" name="Rounded Rectangle 9">
            <a:hlinkHover r:id="" action="ppaction://hlinkshowjump?jump=nextslide"/>
          </p:cNvPr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Start Refill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10:22 am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hlinkHover r:id="" action="ppaction://hlinkshowjump?jump=previousslide"/>
          </p:cNvPr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6480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Scheduling Complete!</a:t>
            </a:r>
          </a:p>
        </p:txBody>
      </p:sp>
      <p:sp>
        <p:nvSpPr>
          <p:cNvPr id="10" name="Rounded Rectangle 9">
            <a:hlinkClick r:id="" action="ppaction://hlinkshowjump?jump=nextslide"/>
          </p:cNvPr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Start Refill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10:40 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937" y="6074433"/>
            <a:ext cx="8318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You should insert the new pills in the compartments one by one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Advil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800 mgr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Take 1.5 tabs                   	       on Weds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1/1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>
            <a:hlinkHover r:id="" action="ppaction://hlinkshowjump?jump=nextslide"/>
          </p:cNvPr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10:40 am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Advil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800 mgr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Take 1.5 tabs                   	       on Weds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1/1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>
            <a:hlinkClick r:id="" action="ppaction://hlinkshowjump?jump=nextslide"/>
          </p:cNvPr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10:41 am</a:t>
            </a:r>
          </a:p>
        </p:txBody>
      </p:sp>
      <p:sp>
        <p:nvSpPr>
          <p:cNvPr id="17" name="Curved Down Arrow 16"/>
          <p:cNvSpPr/>
          <p:nvPr/>
        </p:nvSpPr>
        <p:spPr>
          <a:xfrm rot="1455503" flipH="1">
            <a:off x="4717814" y="5039173"/>
            <a:ext cx="1237046" cy="6731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Advil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800 mgr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Take 1.5 tabs                   	       on Weds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1/1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>
            <a:hlinkClick r:id="" action="ppaction://hlinkshowjump?jump=nextslide"/>
          </p:cNvPr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68" name="Rounded Rectangle 67">
            <a:hlinkHover r:id="" action="ppaction://hlinkshowjump?jump=nextslide"/>
          </p:cNvPr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Next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10:41 am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390101" y="3514975"/>
            <a:ext cx="316722" cy="256843"/>
            <a:chOff x="1584960" y="2425705"/>
            <a:chExt cx="1234440" cy="1001058"/>
          </a:xfrm>
        </p:grpSpPr>
        <p:sp>
          <p:nvSpPr>
            <p:cNvPr id="19" name="Diagonal Stripe 1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Diagonal Stripe 19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Advil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800 mgr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Take 1.5 tabs                   	       on Weds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1/1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>
            <a:hlinkClick r:id="" action="ppaction://hlinkshowjump?jump=nextslide"/>
          </p:cNvPr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68" name="Rounded Rectangle 67">
            <a:hlinkClick r:id="" action="ppaction://hlinkshowjump?jump=nextslide"/>
          </p:cNvPr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25400" dir="2700000" algn="b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Next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10:41 am</a:t>
            </a:r>
          </a:p>
        </p:txBody>
      </p:sp>
      <p:grpSp>
        <p:nvGrpSpPr>
          <p:cNvPr id="3" name="Group 17"/>
          <p:cNvGrpSpPr/>
          <p:nvPr/>
        </p:nvGrpSpPr>
        <p:grpSpPr>
          <a:xfrm>
            <a:off x="4390101" y="3514975"/>
            <a:ext cx="316722" cy="256843"/>
            <a:chOff x="1584960" y="2425705"/>
            <a:chExt cx="1234440" cy="1001058"/>
          </a:xfrm>
        </p:grpSpPr>
        <p:sp>
          <p:nvSpPr>
            <p:cNvPr id="19" name="Diagonal Stripe 1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Diagonal Stripe 19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6480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Finished</a:t>
            </a:r>
          </a:p>
        </p:txBody>
      </p:sp>
      <p:sp>
        <p:nvSpPr>
          <p:cNvPr id="10" name="Rounded Rectangle 9">
            <a:hlinkHover r:id="" action="ppaction://hlinkshowjump?jump=nextslide"/>
          </p:cNvPr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10:42 am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hlinkHover r:id="" action="ppaction://hlinkshowjump?jump=previousslide"/>
          </p:cNvPr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6480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Finished</a:t>
            </a:r>
          </a:p>
        </p:txBody>
      </p:sp>
      <p:sp>
        <p:nvSpPr>
          <p:cNvPr id="10" name="Rounded Rectangle 9">
            <a:hlinkClick r:id="" action="ppaction://hlinkshowjump?jump=nextslide"/>
          </p:cNvPr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OK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10:42 am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/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solidFill>
            <a:srgbClr val="008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4602701" y="795947"/>
            <a:ext cx="1097280" cy="1527048"/>
          </a:xfrm>
          <a:prstGeom prst="rect">
            <a:avLst/>
          </a:prstGeom>
          <a:solidFill>
            <a:srgbClr val="FFC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505421" y="2326944"/>
            <a:ext cx="1097280" cy="1527048"/>
          </a:xfrm>
          <a:prstGeom prst="rect">
            <a:avLst/>
          </a:prstGeom>
          <a:solidFill>
            <a:srgbClr val="CC0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602701" y="2326944"/>
            <a:ext cx="1097280" cy="1527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3"/>
          <p:cNvGrpSpPr/>
          <p:nvPr/>
        </p:nvGrpSpPr>
        <p:grpSpPr>
          <a:xfrm>
            <a:off x="4796311" y="1137128"/>
            <a:ext cx="699220" cy="712682"/>
            <a:chOff x="4808106" y="1743957"/>
            <a:chExt cx="823347" cy="839197"/>
          </a:xfrm>
        </p:grpSpPr>
        <p:sp>
          <p:nvSpPr>
            <p:cNvPr id="93" name="Oval 92"/>
            <p:cNvSpPr/>
            <p:nvPr/>
          </p:nvSpPr>
          <p:spPr>
            <a:xfrm>
              <a:off x="4839655" y="1778869"/>
              <a:ext cx="763405" cy="749504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808106" y="1750465"/>
              <a:ext cx="823347" cy="808354"/>
            </a:xfrm>
            <a:prstGeom prst="ellipse">
              <a:avLst/>
            </a:prstGeom>
            <a:noFill/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99950" y="1743957"/>
              <a:ext cx="352199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36828" y="1786918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26126" y="19098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2151" y="204677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08570" y="218418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15105" y="2304813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28343" y="2365706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58722" y="2270585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7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848457" y="21711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8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813755" y="203631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9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812432" y="1892064"/>
              <a:ext cx="351258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10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915754" y="1781781"/>
              <a:ext cx="369440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rot="10800000" flipV="1">
              <a:off x="4967173" y="2130885"/>
              <a:ext cx="209361" cy="62047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6200000" flipH="1">
              <a:off x="5088359" y="2218122"/>
              <a:ext cx="287801" cy="64204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5178075" y="2100050"/>
              <a:ext cx="51102" cy="493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4766616" y="1896865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569621" y="1896865"/>
            <a:ext cx="1033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22"/>
          <p:cNvGrpSpPr/>
          <p:nvPr/>
        </p:nvGrpSpPr>
        <p:grpSpPr>
          <a:xfrm>
            <a:off x="4720403" y="2589708"/>
            <a:ext cx="850964" cy="661288"/>
            <a:chOff x="4760842" y="2689078"/>
            <a:chExt cx="850964" cy="661288"/>
          </a:xfrm>
        </p:grpSpPr>
        <p:grpSp>
          <p:nvGrpSpPr>
            <p:cNvPr id="4" name="Group 121"/>
            <p:cNvGrpSpPr/>
            <p:nvPr/>
          </p:nvGrpSpPr>
          <p:grpSpPr>
            <a:xfrm>
              <a:off x="4760842" y="2756535"/>
              <a:ext cx="790326" cy="593831"/>
              <a:chOff x="4760842" y="2756535"/>
              <a:chExt cx="790326" cy="593831"/>
            </a:xfrm>
          </p:grpSpPr>
          <p:sp>
            <p:nvSpPr>
              <p:cNvPr id="142" name="Rounded Rectangle 141"/>
              <p:cNvSpPr/>
              <p:nvPr/>
            </p:nvSpPr>
            <p:spPr>
              <a:xfrm>
                <a:off x="4797634" y="2762361"/>
                <a:ext cx="753534" cy="588005"/>
              </a:xfrm>
              <a:prstGeom prst="roundRect">
                <a:avLst/>
              </a:prstGeom>
              <a:solidFill>
                <a:srgbClr val="D9D9D9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4797634" y="2756535"/>
                <a:ext cx="753534" cy="158123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229951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31555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433153" y="2979225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28347" y="3072368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229945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331549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433147" y="307235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128341" y="315703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229939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331543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433141" y="3157020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760842" y="2930232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20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4810742" y="2689078"/>
              <a:ext cx="801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>
                      <a:lumMod val="95000"/>
                    </a:schemeClr>
                  </a:solidFill>
                </a:rPr>
                <a:t>November</a:t>
              </a:r>
              <a:endParaRPr lang="en-US" sz="105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4697930" y="3390907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3603308" y="1096747"/>
            <a:ext cx="876932" cy="721822"/>
            <a:chOff x="1551512" y="1673378"/>
            <a:chExt cx="876932" cy="721822"/>
          </a:xfrm>
        </p:grpSpPr>
        <p:sp>
          <p:nvSpPr>
            <p:cNvPr id="158" name="Trapezoid 157"/>
            <p:cNvSpPr/>
            <p:nvPr/>
          </p:nvSpPr>
          <p:spPr>
            <a:xfrm rot="10800000">
              <a:off x="1662637" y="2032000"/>
              <a:ext cx="734491" cy="298450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1644336" y="1773681"/>
              <a:ext cx="203514" cy="201169"/>
            </a:xfrm>
            <a:prstGeom prst="line">
              <a:avLst/>
            </a:prstGeom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1551512" y="1673378"/>
              <a:ext cx="147548" cy="138404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828268" y="1976967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R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894550" y="2056646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X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1627713" y="1974850"/>
              <a:ext cx="800731" cy="6350"/>
            </a:xfrm>
            <a:prstGeom prst="line">
              <a:avLst/>
            </a:prstGeom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Rectangle 163"/>
          <p:cNvSpPr/>
          <p:nvPr/>
        </p:nvSpPr>
        <p:spPr>
          <a:xfrm>
            <a:off x="3569621" y="3390907"/>
            <a:ext cx="954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Profile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Cross 176"/>
          <p:cNvSpPr/>
          <p:nvPr/>
        </p:nvSpPr>
        <p:spPr>
          <a:xfrm>
            <a:off x="3696132" y="2576163"/>
            <a:ext cx="712931" cy="712931"/>
          </a:xfrm>
          <a:prstGeom prst="plus">
            <a:avLst>
              <a:gd name="adj" fmla="val 29960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noFill/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10:42 am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603308" y="6074433"/>
            <a:ext cx="2071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END OF TASK 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hlinkHover r:id="" action="ppaction://hlinkshowjump?jump=previousslide"/>
          </p:cNvPr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6480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Transfer Complete !</a:t>
            </a:r>
          </a:p>
        </p:txBody>
      </p:sp>
      <p:sp>
        <p:nvSpPr>
          <p:cNvPr id="10" name="Rounded Rectangle 9">
            <a:hlinkClick r:id="" action="ppaction://hlinkshowjump?jump=nextslide"/>
          </p:cNvPr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Start Refill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10:22 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937" y="6074433"/>
            <a:ext cx="8318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You should insert the new pills in the compartments one by one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Diltiazem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 ER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180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 Take 2 tab.                      	       M, W &amp; F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3/3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>
            <a:hlinkHover r:id="" action="ppaction://hlinkshowjump?jump=nextslide"/>
          </p:cNvPr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10:22 am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Diltiazem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 ER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180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 Take 2 tab.                      	       M, W &amp; F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3/3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>
            <a:hlinkClick r:id="" action="ppaction://hlinkshowjump?jump=nextslide"/>
          </p:cNvPr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1943321" y="4305300"/>
            <a:ext cx="1562100" cy="6731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10:22 am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Diltiazem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 ER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180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 Take 2 tab.                      	       M, W &amp; F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3/3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>
            <a:hlinkHover r:id="" action="ppaction://hlinkshowjump?jump=nextslide"/>
          </p:cNvPr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28391" y="3076333"/>
            <a:ext cx="316722" cy="256843"/>
            <a:chOff x="1584960" y="2425705"/>
            <a:chExt cx="1234440" cy="1001058"/>
          </a:xfrm>
        </p:grpSpPr>
        <p:sp>
          <p:nvSpPr>
            <p:cNvPr id="17" name="Diagonal Stripe 16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Diagonal Stripe 18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10:23 am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Diltiazem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 ER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180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 Take 2 tab.                      	       M, W &amp; F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3/3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>
            <a:hlinkClick r:id="" action="ppaction://hlinkshowjump?jump=nextslide"/>
          </p:cNvPr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1455503" flipH="1">
            <a:off x="4717814" y="5039173"/>
            <a:ext cx="1237046" cy="6731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28391" y="3076333"/>
            <a:ext cx="316722" cy="256843"/>
            <a:chOff x="1584960" y="2425705"/>
            <a:chExt cx="1234440" cy="1001058"/>
          </a:xfrm>
        </p:grpSpPr>
        <p:sp>
          <p:nvSpPr>
            <p:cNvPr id="19" name="Diagonal Stripe 1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Diagonal Stripe 19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10:23 am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Diltiazem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 ER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180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 Take 2 tab.                      	       M, W &amp; F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3/3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>
            <a:hlinkClick r:id="" action="ppaction://hlinkshowjump?jump=nextslide"/>
          </p:cNvPr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>
            <a:hlinkHover r:id="" action="ppaction://hlinkshowjump?jump=nextslide"/>
          </p:cNvPr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28391" y="3076333"/>
            <a:ext cx="316722" cy="256843"/>
            <a:chOff x="1584960" y="2425705"/>
            <a:chExt cx="1234440" cy="1001058"/>
          </a:xfrm>
        </p:grpSpPr>
        <p:sp>
          <p:nvSpPr>
            <p:cNvPr id="19" name="Diagonal Stripe 1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Diagonal Stripe 19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10213" y="3498276"/>
            <a:ext cx="316722" cy="256843"/>
            <a:chOff x="1584960" y="2425705"/>
            <a:chExt cx="1234440" cy="1001058"/>
          </a:xfrm>
        </p:grpSpPr>
        <p:sp>
          <p:nvSpPr>
            <p:cNvPr id="22" name="Diagonal Stripe 21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Diagonal Stripe 22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10:24 am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Diltiazem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 ER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180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 Take 2 tab.                      	       M, W &amp; F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3/3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>
            <a:hlinkClick r:id="" action="ppaction://hlinkshowjump?jump=nextslide"/>
          </p:cNvPr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flipH="1">
            <a:off x="5681693" y="4305300"/>
            <a:ext cx="1524221" cy="6731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28391" y="3076333"/>
            <a:ext cx="316722" cy="256843"/>
            <a:chOff x="1584960" y="2425705"/>
            <a:chExt cx="1234440" cy="1001058"/>
          </a:xfrm>
        </p:grpSpPr>
        <p:sp>
          <p:nvSpPr>
            <p:cNvPr id="19" name="Diagonal Stripe 1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Diagonal Stripe 19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10213" y="3498276"/>
            <a:ext cx="316722" cy="256843"/>
            <a:chOff x="1584960" y="2425705"/>
            <a:chExt cx="1234440" cy="1001058"/>
          </a:xfrm>
        </p:grpSpPr>
        <p:sp>
          <p:nvSpPr>
            <p:cNvPr id="23" name="Diagonal Stripe 22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iagonal Stripe 23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10:24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5238"/>
            <a:ext cx="9144000" cy="53482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27877" y="625238"/>
            <a:ext cx="7654124" cy="6039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Task #1: Pharmacy Sync, Refill, Snoozing, Taking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2" descr="E:\Personal\Sepid\IUPUI\proposal_PocDoc\Render\pillreminder_clo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0555" y="1610436"/>
            <a:ext cx="5505450" cy="46101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Diltiazem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 ER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180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 Take 2 tab.                      	       M, W &amp; F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3/3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>
            <a:hlinkClick r:id="" action="ppaction://hlinkshowjump?jump=nextslide"/>
          </p:cNvPr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68" name="Rounded Rectangle 67">
            <a:hlinkHover r:id="" action="ppaction://hlinkshowjump?jump=nextslide"/>
          </p:cNvPr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Next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28391" y="3076333"/>
            <a:ext cx="316722" cy="256843"/>
            <a:chOff x="1584960" y="2425705"/>
            <a:chExt cx="1234440" cy="1001058"/>
          </a:xfrm>
        </p:grpSpPr>
        <p:sp>
          <p:nvSpPr>
            <p:cNvPr id="19" name="Diagonal Stripe 1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Diagonal Stripe 19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10213" y="3498276"/>
            <a:ext cx="316722" cy="256843"/>
            <a:chOff x="1584960" y="2425705"/>
            <a:chExt cx="1234440" cy="1001058"/>
          </a:xfrm>
        </p:grpSpPr>
        <p:sp>
          <p:nvSpPr>
            <p:cNvPr id="22" name="Diagonal Stripe 21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Diagonal Stripe 22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92035" y="3089033"/>
            <a:ext cx="316722" cy="256843"/>
            <a:chOff x="1584960" y="2425705"/>
            <a:chExt cx="1234440" cy="1001058"/>
          </a:xfrm>
        </p:grpSpPr>
        <p:sp>
          <p:nvSpPr>
            <p:cNvPr id="25" name="Diagonal Stripe 24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Diagonal Stripe 25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10:25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Diltiazem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 ER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180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 Take 2 tab.                      	       M, W &amp; F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3/3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16" name="Rounded Rectangle 15">
            <a:hlinkClick r:id="" action="ppaction://hlinkshowjump?jump=nextslide"/>
          </p:cNvPr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25400" dir="2700000" algn="b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Next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28391" y="3076333"/>
            <a:ext cx="316722" cy="256843"/>
            <a:chOff x="1584960" y="2425705"/>
            <a:chExt cx="1234440" cy="1001058"/>
          </a:xfrm>
        </p:grpSpPr>
        <p:sp>
          <p:nvSpPr>
            <p:cNvPr id="18" name="Diagonal Stripe 17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Diagonal Stripe 18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10213" y="3498276"/>
            <a:ext cx="316722" cy="256843"/>
            <a:chOff x="1584960" y="2425705"/>
            <a:chExt cx="1234440" cy="1001058"/>
          </a:xfrm>
        </p:grpSpPr>
        <p:sp>
          <p:nvSpPr>
            <p:cNvPr id="21" name="Diagonal Stripe 20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Diagonal Stripe 21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92035" y="3089033"/>
            <a:ext cx="316722" cy="256843"/>
            <a:chOff x="1584960" y="2425705"/>
            <a:chExt cx="1234440" cy="1001058"/>
          </a:xfrm>
        </p:grpSpPr>
        <p:sp>
          <p:nvSpPr>
            <p:cNvPr id="24" name="Diagonal Stripe 23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Diagonal Stripe 24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10:25 am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rgbClr val="632523"/>
                </a:solidFill>
              </a:rPr>
              <a:t>Tacrine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10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Take 1 tab.                      	       Mon, Sat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2/3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>
            <a:hlinkHover r:id="" action="ppaction://hlinkshowjump?jump=nextslide"/>
          </p:cNvPr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16" name="Group 45"/>
          <p:cNvGrpSpPr/>
          <p:nvPr/>
        </p:nvGrpSpPr>
        <p:grpSpPr>
          <a:xfrm>
            <a:off x="3636044" y="1649419"/>
            <a:ext cx="387208" cy="290087"/>
            <a:chOff x="2686423" y="1842405"/>
            <a:chExt cx="150186" cy="140677"/>
          </a:xfrm>
        </p:grpSpPr>
        <p:sp>
          <p:nvSpPr>
            <p:cNvPr id="17" name="Delay 49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elay 53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10:25 am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rgbClr val="632523"/>
                </a:solidFill>
              </a:rPr>
              <a:t>Tacrine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10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Take 1 tab.                      	       Mon, Sat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2/3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>
            <a:hlinkClick r:id="" action="ppaction://hlinkshowjump?jump=nextslide"/>
          </p:cNvPr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3636044" y="1649419"/>
            <a:ext cx="387208" cy="290087"/>
            <a:chOff x="2686423" y="1842405"/>
            <a:chExt cx="150186" cy="140677"/>
          </a:xfrm>
        </p:grpSpPr>
        <p:sp>
          <p:nvSpPr>
            <p:cNvPr id="17" name="Delay 49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elay 53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10:25 am</a:t>
            </a:r>
            <a:endParaRPr lang="en-US" dirty="0"/>
          </a:p>
        </p:txBody>
      </p:sp>
      <p:sp>
        <p:nvSpPr>
          <p:cNvPr id="20" name="Curved Down Arrow 19"/>
          <p:cNvSpPr/>
          <p:nvPr/>
        </p:nvSpPr>
        <p:spPr>
          <a:xfrm>
            <a:off x="1943321" y="4305300"/>
            <a:ext cx="1562100" cy="6731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rgbClr val="632523"/>
                </a:solidFill>
              </a:rPr>
              <a:t>Tacrine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10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Take 1 tab.                      	       Mon, Sat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2/3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FRI</a:t>
            </a:r>
          </a:p>
        </p:txBody>
      </p:sp>
      <p:sp>
        <p:nvSpPr>
          <p:cNvPr id="64" name="Rectangle 63">
            <a:hlinkHover r:id="" action="ppaction://hlinkshowjump?jump=nextslide"/>
          </p:cNvPr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3636044" y="1649419"/>
            <a:ext cx="387208" cy="290087"/>
            <a:chOff x="2686423" y="1842405"/>
            <a:chExt cx="150186" cy="140677"/>
          </a:xfrm>
        </p:grpSpPr>
        <p:sp>
          <p:nvSpPr>
            <p:cNvPr id="17" name="Delay 49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elay 53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10:25 am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928391" y="3076333"/>
            <a:ext cx="316722" cy="256843"/>
            <a:chOff x="1584960" y="2425705"/>
            <a:chExt cx="1234440" cy="1001058"/>
          </a:xfrm>
        </p:grpSpPr>
        <p:sp>
          <p:nvSpPr>
            <p:cNvPr id="22" name="Diagonal Stripe 21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Diagonal Stripe 22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rgbClr val="632523"/>
                </a:solidFill>
              </a:rPr>
              <a:t>Tacrine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10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Take 1 tab.                      	       Mon, Sat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2/3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>
            <a:hlinkHover r:id="" action="ppaction://hlinkshowjump?jump=nextslide"/>
          </p:cNvPr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FRI</a:t>
            </a:r>
          </a:p>
        </p:txBody>
      </p:sp>
      <p:sp>
        <p:nvSpPr>
          <p:cNvPr id="64" name="Rectangle 63">
            <a:hlinkClick r:id="" action="ppaction://hlinkshowjump?jump=nextslide"/>
          </p:cNvPr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3636044" y="1649419"/>
            <a:ext cx="387208" cy="290087"/>
            <a:chOff x="2686423" y="1842405"/>
            <a:chExt cx="150186" cy="140677"/>
          </a:xfrm>
        </p:grpSpPr>
        <p:sp>
          <p:nvSpPr>
            <p:cNvPr id="17" name="Delay 49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elay 53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10:26 am</a:t>
            </a:r>
            <a:endParaRPr lang="en-US" dirty="0"/>
          </a:p>
        </p:txBody>
      </p:sp>
      <p:grpSp>
        <p:nvGrpSpPr>
          <p:cNvPr id="3" name="Group 20"/>
          <p:cNvGrpSpPr/>
          <p:nvPr/>
        </p:nvGrpSpPr>
        <p:grpSpPr>
          <a:xfrm>
            <a:off x="3928391" y="3076333"/>
            <a:ext cx="316722" cy="256843"/>
            <a:chOff x="1584960" y="2425705"/>
            <a:chExt cx="1234440" cy="1001058"/>
          </a:xfrm>
        </p:grpSpPr>
        <p:sp>
          <p:nvSpPr>
            <p:cNvPr id="22" name="Diagonal Stripe 21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Diagonal Stripe 22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Curved Down Arrow 19"/>
          <p:cNvSpPr/>
          <p:nvPr/>
        </p:nvSpPr>
        <p:spPr>
          <a:xfrm flipH="1">
            <a:off x="5336337" y="3835318"/>
            <a:ext cx="1524221" cy="6731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rgbClr val="632523"/>
                </a:solidFill>
              </a:rPr>
              <a:t>Tacrine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10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Take 1 tab.                      	       Mon, Sat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2/3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>
            <a:hlinkHover r:id="" action="ppaction://hlinkshowjump?jump=nextslide"/>
          </p:cNvPr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SAT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3636044" y="1649419"/>
            <a:ext cx="387208" cy="290087"/>
            <a:chOff x="2686423" y="1842405"/>
            <a:chExt cx="150186" cy="140677"/>
          </a:xfrm>
        </p:grpSpPr>
        <p:sp>
          <p:nvSpPr>
            <p:cNvPr id="17" name="Delay 49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elay 53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10:26 am</a:t>
            </a:r>
            <a:endParaRPr lang="en-US" dirty="0"/>
          </a:p>
        </p:txBody>
      </p:sp>
      <p:grpSp>
        <p:nvGrpSpPr>
          <p:cNvPr id="3" name="Group 20"/>
          <p:cNvGrpSpPr/>
          <p:nvPr/>
        </p:nvGrpSpPr>
        <p:grpSpPr>
          <a:xfrm>
            <a:off x="3928391" y="3076333"/>
            <a:ext cx="316722" cy="256843"/>
            <a:chOff x="1584960" y="2425705"/>
            <a:chExt cx="1234440" cy="1001058"/>
          </a:xfrm>
        </p:grpSpPr>
        <p:sp>
          <p:nvSpPr>
            <p:cNvPr id="22" name="Diagonal Stripe 21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Diagonal Stripe 22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0"/>
          <p:cNvGrpSpPr/>
          <p:nvPr/>
        </p:nvGrpSpPr>
        <p:grpSpPr>
          <a:xfrm>
            <a:off x="4923453" y="2717823"/>
            <a:ext cx="316722" cy="256843"/>
            <a:chOff x="1584960" y="2425705"/>
            <a:chExt cx="1234440" cy="1001058"/>
          </a:xfrm>
        </p:grpSpPr>
        <p:sp>
          <p:nvSpPr>
            <p:cNvPr id="25" name="Diagonal Stripe 24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Diagonal Stripe 25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Rounded Rectangle 26">
            <a:hlinkHover r:id="" action="ppaction://hlinkshowjump?jump=nextslide"/>
          </p:cNvPr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Next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rgbClr val="632523"/>
                </a:solidFill>
              </a:rPr>
              <a:t>Tacrine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10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Direction:   Take 1 tab.                      	       Mon, Sat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2/3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49" name="Rectangle 48">
            <a:hlinkHover r:id="" action="ppaction://hlinkshowjump?jump=nextslide"/>
          </p:cNvPr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SAT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3636044" y="1649419"/>
            <a:ext cx="387208" cy="290087"/>
            <a:chOff x="2686423" y="1842405"/>
            <a:chExt cx="150186" cy="140677"/>
          </a:xfrm>
        </p:grpSpPr>
        <p:sp>
          <p:nvSpPr>
            <p:cNvPr id="17" name="Delay 49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elay 53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10:26 am</a:t>
            </a:r>
            <a:endParaRPr lang="en-US" dirty="0"/>
          </a:p>
        </p:txBody>
      </p:sp>
      <p:grpSp>
        <p:nvGrpSpPr>
          <p:cNvPr id="3" name="Group 20"/>
          <p:cNvGrpSpPr/>
          <p:nvPr/>
        </p:nvGrpSpPr>
        <p:grpSpPr>
          <a:xfrm>
            <a:off x="3928391" y="3076333"/>
            <a:ext cx="316722" cy="256843"/>
            <a:chOff x="1584960" y="2425705"/>
            <a:chExt cx="1234440" cy="1001058"/>
          </a:xfrm>
        </p:grpSpPr>
        <p:sp>
          <p:nvSpPr>
            <p:cNvPr id="22" name="Diagonal Stripe 21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Diagonal Stripe 22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4923453" y="2717823"/>
            <a:ext cx="316722" cy="256843"/>
            <a:chOff x="1584960" y="2425705"/>
            <a:chExt cx="1234440" cy="1001058"/>
          </a:xfrm>
        </p:grpSpPr>
        <p:sp>
          <p:nvSpPr>
            <p:cNvPr id="25" name="Diagonal Stripe 24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Diagonal Stripe 25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Rounded Rectangle 28">
            <a:hlinkClick r:id="" action="ppaction://hlinkshowjump?jump=nextslide"/>
          </p:cNvPr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25400" dir="2700000" algn="b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Next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</a:t>
            </a:r>
            <a:r>
              <a:rPr lang="en-US" sz="1100" b="1" dirty="0" smtClean="0">
                <a:solidFill>
                  <a:srgbClr val="632523"/>
                </a:solidFill>
              </a:rPr>
              <a:t>Acetaminophen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15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Direct.:  Take 1 tab. daily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MON</a:t>
            </a:r>
          </a:p>
        </p:txBody>
      </p:sp>
      <p:sp>
        <p:nvSpPr>
          <p:cNvPr id="54" name="Rectangle 53">
            <a:hlinkHover r:id="" action="ppaction://hlinkshowjump?jump=nextslide"/>
          </p:cNvPr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10:26 am</a:t>
            </a:r>
            <a:endParaRPr lang="en-US" dirty="0"/>
          </a:p>
        </p:txBody>
      </p:sp>
      <p:sp>
        <p:nvSpPr>
          <p:cNvPr id="20" name="Magnetic Disk 44"/>
          <p:cNvSpPr/>
          <p:nvPr/>
        </p:nvSpPr>
        <p:spPr>
          <a:xfrm>
            <a:off x="3661200" y="1629657"/>
            <a:ext cx="324958" cy="17689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</a:t>
            </a:r>
            <a:r>
              <a:rPr lang="en-US" sz="1100" b="1" dirty="0" smtClean="0">
                <a:solidFill>
                  <a:srgbClr val="632523"/>
                </a:solidFill>
              </a:rPr>
              <a:t>Acetaminophen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15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Direct.:  Take 1 tab. daily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MON</a:t>
            </a:r>
          </a:p>
        </p:txBody>
      </p:sp>
      <p:sp>
        <p:nvSpPr>
          <p:cNvPr id="54" name="Rectangle 53">
            <a:hlinkClick r:id="" action="ppaction://hlinkshowjump?jump=nextslide"/>
          </p:cNvPr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10:26 am</a:t>
            </a:r>
            <a:endParaRPr lang="en-US" dirty="0"/>
          </a:p>
        </p:txBody>
      </p:sp>
      <p:sp>
        <p:nvSpPr>
          <p:cNvPr id="20" name="Magnetic Disk 44"/>
          <p:cNvSpPr/>
          <p:nvPr/>
        </p:nvSpPr>
        <p:spPr>
          <a:xfrm>
            <a:off x="3661200" y="1629657"/>
            <a:ext cx="324958" cy="17689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rved Down Arrow 14"/>
          <p:cNvSpPr/>
          <p:nvPr/>
        </p:nvSpPr>
        <p:spPr>
          <a:xfrm>
            <a:off x="2099100" y="3835318"/>
            <a:ext cx="1562100" cy="6731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/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solidFill>
            <a:srgbClr val="008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4602701" y="795947"/>
            <a:ext cx="1097280" cy="1527048"/>
          </a:xfrm>
          <a:prstGeom prst="rect">
            <a:avLst/>
          </a:prstGeom>
          <a:solidFill>
            <a:srgbClr val="FFC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505421" y="2326944"/>
            <a:ext cx="1097280" cy="1527048"/>
          </a:xfrm>
          <a:prstGeom prst="rect">
            <a:avLst/>
          </a:prstGeom>
          <a:solidFill>
            <a:srgbClr val="CC0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602701" y="2326944"/>
            <a:ext cx="1097280" cy="1527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3"/>
          <p:cNvGrpSpPr/>
          <p:nvPr/>
        </p:nvGrpSpPr>
        <p:grpSpPr>
          <a:xfrm>
            <a:off x="4796311" y="1137128"/>
            <a:ext cx="699220" cy="712682"/>
            <a:chOff x="4808106" y="1743957"/>
            <a:chExt cx="823347" cy="839197"/>
          </a:xfrm>
        </p:grpSpPr>
        <p:sp>
          <p:nvSpPr>
            <p:cNvPr id="93" name="Oval 92"/>
            <p:cNvSpPr/>
            <p:nvPr/>
          </p:nvSpPr>
          <p:spPr>
            <a:xfrm>
              <a:off x="4839655" y="1778869"/>
              <a:ext cx="763405" cy="749504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808106" y="1750465"/>
              <a:ext cx="823347" cy="808354"/>
            </a:xfrm>
            <a:prstGeom prst="ellipse">
              <a:avLst/>
            </a:prstGeom>
            <a:noFill/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99950" y="1743957"/>
              <a:ext cx="352199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36828" y="1786918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26126" y="19098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2151" y="204677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08570" y="218418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15105" y="2304813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28343" y="2365706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58722" y="2270585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7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848457" y="21711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8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813755" y="203631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9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812432" y="1892064"/>
              <a:ext cx="351258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10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915754" y="1781781"/>
              <a:ext cx="369440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rot="10800000" flipV="1">
              <a:off x="4967173" y="2130885"/>
              <a:ext cx="209361" cy="62047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6200000" flipH="1">
              <a:off x="5088359" y="2218122"/>
              <a:ext cx="287801" cy="64204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5178075" y="2100050"/>
              <a:ext cx="51102" cy="493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4766616" y="1896865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569621" y="1896865"/>
            <a:ext cx="1033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9" name="Group 122"/>
          <p:cNvGrpSpPr/>
          <p:nvPr/>
        </p:nvGrpSpPr>
        <p:grpSpPr>
          <a:xfrm>
            <a:off x="4720403" y="2589708"/>
            <a:ext cx="850964" cy="661288"/>
            <a:chOff x="4760842" y="2689078"/>
            <a:chExt cx="850964" cy="661288"/>
          </a:xfrm>
        </p:grpSpPr>
        <p:grpSp>
          <p:nvGrpSpPr>
            <p:cNvPr id="140" name="Group 121"/>
            <p:cNvGrpSpPr/>
            <p:nvPr/>
          </p:nvGrpSpPr>
          <p:grpSpPr>
            <a:xfrm>
              <a:off x="4760842" y="2756535"/>
              <a:ext cx="790326" cy="593831"/>
              <a:chOff x="4760842" y="2756535"/>
              <a:chExt cx="790326" cy="593831"/>
            </a:xfrm>
          </p:grpSpPr>
          <p:sp>
            <p:nvSpPr>
              <p:cNvPr id="142" name="Rounded Rectangle 141"/>
              <p:cNvSpPr/>
              <p:nvPr/>
            </p:nvSpPr>
            <p:spPr>
              <a:xfrm>
                <a:off x="4797634" y="2762361"/>
                <a:ext cx="753534" cy="588005"/>
              </a:xfrm>
              <a:prstGeom prst="roundRect">
                <a:avLst/>
              </a:prstGeom>
              <a:solidFill>
                <a:srgbClr val="D9D9D9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4797634" y="2756535"/>
                <a:ext cx="753534" cy="158123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229951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31555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433153" y="2979225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28347" y="3072368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229945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331549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433147" y="307235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128341" y="315703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229939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331543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433141" y="3157020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760842" y="2930232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20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4810742" y="2689078"/>
              <a:ext cx="801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>
                      <a:lumMod val="95000"/>
                    </a:schemeClr>
                  </a:solidFill>
                </a:rPr>
                <a:t>November</a:t>
              </a:r>
              <a:endParaRPr lang="en-US" sz="105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4697930" y="3390907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7" name="Group 61"/>
          <p:cNvGrpSpPr/>
          <p:nvPr/>
        </p:nvGrpSpPr>
        <p:grpSpPr>
          <a:xfrm>
            <a:off x="3603308" y="1096747"/>
            <a:ext cx="876932" cy="721822"/>
            <a:chOff x="1551512" y="1673378"/>
            <a:chExt cx="876932" cy="721822"/>
          </a:xfrm>
        </p:grpSpPr>
        <p:sp>
          <p:nvSpPr>
            <p:cNvPr id="158" name="Trapezoid 157"/>
            <p:cNvSpPr/>
            <p:nvPr/>
          </p:nvSpPr>
          <p:spPr>
            <a:xfrm rot="10800000">
              <a:off x="1662637" y="2032000"/>
              <a:ext cx="734491" cy="298450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1644336" y="1773681"/>
              <a:ext cx="203514" cy="201169"/>
            </a:xfrm>
            <a:prstGeom prst="line">
              <a:avLst/>
            </a:prstGeom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1551512" y="1673378"/>
              <a:ext cx="147548" cy="138404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828268" y="1976967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R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894550" y="2056646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X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1627713" y="1974850"/>
              <a:ext cx="800731" cy="6350"/>
            </a:xfrm>
            <a:prstGeom prst="line">
              <a:avLst/>
            </a:prstGeom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Rectangle 163"/>
          <p:cNvSpPr/>
          <p:nvPr/>
        </p:nvSpPr>
        <p:spPr>
          <a:xfrm>
            <a:off x="3569621" y="3390907"/>
            <a:ext cx="954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Profile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Cross 176"/>
          <p:cNvSpPr/>
          <p:nvPr/>
        </p:nvSpPr>
        <p:spPr>
          <a:xfrm>
            <a:off x="3696132" y="2576163"/>
            <a:ext cx="712931" cy="712931"/>
          </a:xfrm>
          <a:prstGeom prst="plus">
            <a:avLst>
              <a:gd name="adj" fmla="val 29960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hlinkHover r:id="" action="ppaction://hlinkshowjump?jump=nextslide"/>
          </p:cNvPr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noFill/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10:20 am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89544" y="6074433"/>
            <a:ext cx="86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You should prepare </a:t>
            </a:r>
            <a:r>
              <a:rPr lang="en-US" sz="2400" b="1" dirty="0" err="1" smtClean="0"/>
              <a:t>ePill</a:t>
            </a:r>
            <a:r>
              <a:rPr lang="en-US" sz="2400" b="1" dirty="0" smtClean="0"/>
              <a:t> Reminder for a USB sync with CVS system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2362" y="5612768"/>
            <a:ext cx="769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You are in CVS and have dropped off your new prescription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</a:t>
            </a:r>
            <a:r>
              <a:rPr lang="en-US" sz="1100" b="1" dirty="0" smtClean="0">
                <a:solidFill>
                  <a:srgbClr val="632523"/>
                </a:solidFill>
              </a:rPr>
              <a:t>Acetaminophen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15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Direct.:  Take 1 tab. daily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TUE</a:t>
            </a:r>
          </a:p>
        </p:txBody>
      </p:sp>
      <p:sp>
        <p:nvSpPr>
          <p:cNvPr id="49" name="Rectangle 48">
            <a:hlinkHover r:id="" action="ppaction://hlinkshowjump?jump=nextslide"/>
          </p:cNvPr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10:27 am</a:t>
            </a:r>
            <a:endParaRPr lang="en-US" dirty="0"/>
          </a:p>
        </p:txBody>
      </p:sp>
      <p:sp>
        <p:nvSpPr>
          <p:cNvPr id="20" name="Magnetic Disk 44"/>
          <p:cNvSpPr/>
          <p:nvPr/>
        </p:nvSpPr>
        <p:spPr>
          <a:xfrm>
            <a:off x="3661200" y="1629657"/>
            <a:ext cx="324958" cy="17689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20"/>
          <p:cNvGrpSpPr/>
          <p:nvPr/>
        </p:nvGrpSpPr>
        <p:grpSpPr>
          <a:xfrm>
            <a:off x="3928391" y="2698969"/>
            <a:ext cx="316722" cy="256843"/>
            <a:chOff x="1584960" y="2425705"/>
            <a:chExt cx="1234440" cy="1001058"/>
          </a:xfrm>
        </p:grpSpPr>
        <p:sp>
          <p:nvSpPr>
            <p:cNvPr id="17" name="Diagonal Stripe 16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</a:t>
            </a:r>
            <a:r>
              <a:rPr lang="en-US" sz="1100" b="1" dirty="0" smtClean="0">
                <a:solidFill>
                  <a:srgbClr val="632523"/>
                </a:solidFill>
              </a:rPr>
              <a:t>Acetaminophen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15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Direct.:  Take 1 tab. daily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TUE</a:t>
            </a:r>
          </a:p>
        </p:txBody>
      </p:sp>
      <p:sp>
        <p:nvSpPr>
          <p:cNvPr id="49" name="Rectangle 48">
            <a:hlinkClick r:id="" action="ppaction://hlinkshowjump?jump=nextslide"/>
          </p:cNvPr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10:27 am</a:t>
            </a:r>
            <a:endParaRPr lang="en-US" dirty="0"/>
          </a:p>
        </p:txBody>
      </p:sp>
      <p:sp>
        <p:nvSpPr>
          <p:cNvPr id="20" name="Magnetic Disk 44"/>
          <p:cNvSpPr/>
          <p:nvPr/>
        </p:nvSpPr>
        <p:spPr>
          <a:xfrm>
            <a:off x="3661200" y="1629657"/>
            <a:ext cx="324958" cy="17689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3928391" y="2698969"/>
            <a:ext cx="316722" cy="256843"/>
            <a:chOff x="1584960" y="2425705"/>
            <a:chExt cx="1234440" cy="1001058"/>
          </a:xfrm>
        </p:grpSpPr>
        <p:sp>
          <p:nvSpPr>
            <p:cNvPr id="17" name="Diagonal Stripe 16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Curved Down Arrow 20"/>
          <p:cNvSpPr/>
          <p:nvPr/>
        </p:nvSpPr>
        <p:spPr>
          <a:xfrm>
            <a:off x="1928807" y="4200896"/>
            <a:ext cx="1562100" cy="6731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</a:t>
            </a:r>
            <a:r>
              <a:rPr lang="en-US" sz="1100" b="1" dirty="0" smtClean="0">
                <a:solidFill>
                  <a:srgbClr val="632523"/>
                </a:solidFill>
              </a:rPr>
              <a:t>Acetaminophen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15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Direct.:  Take 1 tab. daily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THR</a:t>
            </a:r>
          </a:p>
        </p:txBody>
      </p:sp>
      <p:sp>
        <p:nvSpPr>
          <p:cNvPr id="44" name="Rectangle 43">
            <a:hlinkHover r:id="" action="ppaction://hlinkshowjump?jump=nextslide"/>
          </p:cNvPr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10:27 am</a:t>
            </a:r>
            <a:endParaRPr lang="en-US" dirty="0"/>
          </a:p>
        </p:txBody>
      </p:sp>
      <p:sp>
        <p:nvSpPr>
          <p:cNvPr id="20" name="Magnetic Disk 44"/>
          <p:cNvSpPr/>
          <p:nvPr/>
        </p:nvSpPr>
        <p:spPr>
          <a:xfrm>
            <a:off x="3661200" y="1629657"/>
            <a:ext cx="324958" cy="17689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3928391" y="2698969"/>
            <a:ext cx="316722" cy="256843"/>
            <a:chOff x="1584960" y="2425705"/>
            <a:chExt cx="1234440" cy="1001058"/>
          </a:xfrm>
        </p:grpSpPr>
        <p:sp>
          <p:nvSpPr>
            <p:cNvPr id="17" name="Diagonal Stripe 16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3935651" y="3112621"/>
            <a:ext cx="316722" cy="256843"/>
            <a:chOff x="1584960" y="2425705"/>
            <a:chExt cx="1234440" cy="1001058"/>
          </a:xfrm>
        </p:grpSpPr>
        <p:sp>
          <p:nvSpPr>
            <p:cNvPr id="23" name="Diagonal Stripe 22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iagonal Stripe 23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</a:t>
            </a:r>
            <a:r>
              <a:rPr lang="en-US" sz="1100" b="1" dirty="0" smtClean="0">
                <a:solidFill>
                  <a:srgbClr val="632523"/>
                </a:solidFill>
              </a:rPr>
              <a:t>Acetaminophen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15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Direct.:  Take 1 tab. daily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THR</a:t>
            </a:r>
          </a:p>
        </p:txBody>
      </p:sp>
      <p:sp>
        <p:nvSpPr>
          <p:cNvPr id="44" name="Rectangle 43">
            <a:hlinkClick r:id="" action="ppaction://hlinkshowjump?jump=nextslide"/>
          </p:cNvPr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10:28 am</a:t>
            </a:r>
            <a:endParaRPr lang="en-US" dirty="0"/>
          </a:p>
        </p:txBody>
      </p:sp>
      <p:sp>
        <p:nvSpPr>
          <p:cNvPr id="20" name="Magnetic Disk 44"/>
          <p:cNvSpPr/>
          <p:nvPr/>
        </p:nvSpPr>
        <p:spPr>
          <a:xfrm>
            <a:off x="3661200" y="1629657"/>
            <a:ext cx="324958" cy="17689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3928391" y="2698969"/>
            <a:ext cx="316722" cy="256843"/>
            <a:chOff x="1584960" y="2425705"/>
            <a:chExt cx="1234440" cy="1001058"/>
          </a:xfrm>
        </p:grpSpPr>
        <p:sp>
          <p:nvSpPr>
            <p:cNvPr id="17" name="Diagonal Stripe 16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935651" y="3112621"/>
            <a:ext cx="316722" cy="256843"/>
            <a:chOff x="1584960" y="2425705"/>
            <a:chExt cx="1234440" cy="1001058"/>
          </a:xfrm>
        </p:grpSpPr>
        <p:sp>
          <p:nvSpPr>
            <p:cNvPr id="23" name="Diagonal Stripe 22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iagonal Stripe 23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Curved Down Arrow 20"/>
          <p:cNvSpPr/>
          <p:nvPr/>
        </p:nvSpPr>
        <p:spPr>
          <a:xfrm>
            <a:off x="1624006" y="4772398"/>
            <a:ext cx="1562100" cy="6731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</a:t>
            </a:r>
            <a:r>
              <a:rPr lang="en-US" sz="1100" b="1" dirty="0" smtClean="0">
                <a:solidFill>
                  <a:srgbClr val="632523"/>
                </a:solidFill>
              </a:rPr>
              <a:t>Acetaminophen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15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Direct.:  Take 1 tab. daily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>
            <a:hlinkHover r:id="" action="ppaction://hlinkshowjump?jump=nextslide"/>
          </p:cNvPr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10:28 am</a:t>
            </a:r>
            <a:endParaRPr lang="en-US" dirty="0"/>
          </a:p>
        </p:txBody>
      </p:sp>
      <p:sp>
        <p:nvSpPr>
          <p:cNvPr id="20" name="Magnetic Disk 44"/>
          <p:cNvSpPr/>
          <p:nvPr/>
        </p:nvSpPr>
        <p:spPr>
          <a:xfrm>
            <a:off x="3661200" y="1629657"/>
            <a:ext cx="324958" cy="17689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3928391" y="2698969"/>
            <a:ext cx="316722" cy="256843"/>
            <a:chOff x="1584960" y="2425705"/>
            <a:chExt cx="1234440" cy="1001058"/>
          </a:xfrm>
        </p:grpSpPr>
        <p:sp>
          <p:nvSpPr>
            <p:cNvPr id="17" name="Diagonal Stripe 16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935651" y="3112621"/>
            <a:ext cx="316722" cy="256843"/>
            <a:chOff x="1584960" y="2425705"/>
            <a:chExt cx="1234440" cy="1001058"/>
          </a:xfrm>
        </p:grpSpPr>
        <p:sp>
          <p:nvSpPr>
            <p:cNvPr id="23" name="Diagonal Stripe 22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iagonal Stripe 23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3938697" y="3507350"/>
            <a:ext cx="316722" cy="256843"/>
            <a:chOff x="1584960" y="2425705"/>
            <a:chExt cx="1234440" cy="1001058"/>
          </a:xfrm>
        </p:grpSpPr>
        <p:sp>
          <p:nvSpPr>
            <p:cNvPr id="25" name="Diagonal Stripe 24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Diagonal Stripe 25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</a:t>
            </a:r>
            <a:r>
              <a:rPr lang="en-US" sz="1100" b="1" dirty="0" smtClean="0">
                <a:solidFill>
                  <a:srgbClr val="632523"/>
                </a:solidFill>
              </a:rPr>
              <a:t>Acetaminophen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15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Direct.:  Take 1 tab. daily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>
            <a:hlinkClick r:id="" action="ppaction://hlinkshowjump?jump=nextslide"/>
          </p:cNvPr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10:28 am</a:t>
            </a:r>
            <a:endParaRPr lang="en-US" dirty="0"/>
          </a:p>
        </p:txBody>
      </p:sp>
      <p:sp>
        <p:nvSpPr>
          <p:cNvPr id="20" name="Magnetic Disk 44"/>
          <p:cNvSpPr/>
          <p:nvPr/>
        </p:nvSpPr>
        <p:spPr>
          <a:xfrm>
            <a:off x="3661200" y="1629657"/>
            <a:ext cx="324958" cy="17689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3928391" y="2698969"/>
            <a:ext cx="316722" cy="256843"/>
            <a:chOff x="1584960" y="2425705"/>
            <a:chExt cx="1234440" cy="1001058"/>
          </a:xfrm>
        </p:grpSpPr>
        <p:sp>
          <p:nvSpPr>
            <p:cNvPr id="17" name="Diagonal Stripe 16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935651" y="3112621"/>
            <a:ext cx="316722" cy="256843"/>
            <a:chOff x="1584960" y="2425705"/>
            <a:chExt cx="1234440" cy="1001058"/>
          </a:xfrm>
        </p:grpSpPr>
        <p:sp>
          <p:nvSpPr>
            <p:cNvPr id="23" name="Diagonal Stripe 22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iagonal Stripe 23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3938697" y="3507350"/>
            <a:ext cx="316722" cy="256843"/>
            <a:chOff x="1584960" y="2425705"/>
            <a:chExt cx="1234440" cy="1001058"/>
          </a:xfrm>
        </p:grpSpPr>
        <p:sp>
          <p:nvSpPr>
            <p:cNvPr id="25" name="Diagonal Stripe 24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Diagonal Stripe 25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Curved Down Arrow 27"/>
          <p:cNvSpPr/>
          <p:nvPr/>
        </p:nvSpPr>
        <p:spPr>
          <a:xfrm rot="1455503" flipH="1">
            <a:off x="4717814" y="5039173"/>
            <a:ext cx="1237046" cy="6731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</a:t>
            </a:r>
            <a:r>
              <a:rPr lang="en-US" sz="1100" b="1" dirty="0" smtClean="0">
                <a:solidFill>
                  <a:srgbClr val="632523"/>
                </a:solidFill>
              </a:rPr>
              <a:t>Acetaminophen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15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Direct.:  Take 1 tab. daily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WED</a:t>
            </a:r>
          </a:p>
        </p:txBody>
      </p:sp>
      <p:sp>
        <p:nvSpPr>
          <p:cNvPr id="43" name="Rectangle 42">
            <a:hlinkHover r:id="" action="ppaction://hlinkshowjump?jump=nextslide"/>
          </p:cNvPr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10:28 am</a:t>
            </a:r>
            <a:endParaRPr lang="en-US" dirty="0"/>
          </a:p>
        </p:txBody>
      </p:sp>
      <p:sp>
        <p:nvSpPr>
          <p:cNvPr id="20" name="Magnetic Disk 44"/>
          <p:cNvSpPr/>
          <p:nvPr/>
        </p:nvSpPr>
        <p:spPr>
          <a:xfrm>
            <a:off x="3661200" y="1629657"/>
            <a:ext cx="324958" cy="17689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3928391" y="2698969"/>
            <a:ext cx="316722" cy="256843"/>
            <a:chOff x="1584960" y="2425705"/>
            <a:chExt cx="1234440" cy="1001058"/>
          </a:xfrm>
        </p:grpSpPr>
        <p:sp>
          <p:nvSpPr>
            <p:cNvPr id="17" name="Diagonal Stripe 16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935651" y="3112621"/>
            <a:ext cx="316722" cy="256843"/>
            <a:chOff x="1584960" y="2425705"/>
            <a:chExt cx="1234440" cy="1001058"/>
          </a:xfrm>
        </p:grpSpPr>
        <p:sp>
          <p:nvSpPr>
            <p:cNvPr id="23" name="Diagonal Stripe 22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iagonal Stripe 23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3938697" y="3507350"/>
            <a:ext cx="316722" cy="256843"/>
            <a:chOff x="1584960" y="2425705"/>
            <a:chExt cx="1234440" cy="1001058"/>
          </a:xfrm>
        </p:grpSpPr>
        <p:sp>
          <p:nvSpPr>
            <p:cNvPr id="25" name="Diagonal Stripe 24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Diagonal Stripe 25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0"/>
          <p:cNvGrpSpPr/>
          <p:nvPr/>
        </p:nvGrpSpPr>
        <p:grpSpPr>
          <a:xfrm>
            <a:off x="4407819" y="3505460"/>
            <a:ext cx="316722" cy="256843"/>
            <a:chOff x="1584960" y="2425705"/>
            <a:chExt cx="1234440" cy="1001058"/>
          </a:xfrm>
        </p:grpSpPr>
        <p:sp>
          <p:nvSpPr>
            <p:cNvPr id="29" name="Diagonal Stripe 2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Diagonal Stripe 29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</a:t>
            </a:r>
            <a:r>
              <a:rPr lang="en-US" sz="1100" b="1" dirty="0" smtClean="0">
                <a:solidFill>
                  <a:srgbClr val="632523"/>
                </a:solidFill>
              </a:rPr>
              <a:t>Acetaminophen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15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Direct.:  Take 1 tab. daily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WED</a:t>
            </a:r>
          </a:p>
        </p:txBody>
      </p:sp>
      <p:sp>
        <p:nvSpPr>
          <p:cNvPr id="43" name="Rectangle 42">
            <a:hlinkClick r:id="" action="ppaction://hlinkshowjump?jump=nextslide"/>
          </p:cNvPr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10:28 am</a:t>
            </a:r>
            <a:endParaRPr lang="en-US" dirty="0"/>
          </a:p>
        </p:txBody>
      </p:sp>
      <p:sp>
        <p:nvSpPr>
          <p:cNvPr id="20" name="Magnetic Disk 44"/>
          <p:cNvSpPr/>
          <p:nvPr/>
        </p:nvSpPr>
        <p:spPr>
          <a:xfrm>
            <a:off x="3661200" y="1629657"/>
            <a:ext cx="324958" cy="17689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3928391" y="2698969"/>
            <a:ext cx="316722" cy="256843"/>
            <a:chOff x="1584960" y="2425705"/>
            <a:chExt cx="1234440" cy="1001058"/>
          </a:xfrm>
        </p:grpSpPr>
        <p:sp>
          <p:nvSpPr>
            <p:cNvPr id="17" name="Diagonal Stripe 16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935651" y="3112621"/>
            <a:ext cx="316722" cy="256843"/>
            <a:chOff x="1584960" y="2425705"/>
            <a:chExt cx="1234440" cy="1001058"/>
          </a:xfrm>
        </p:grpSpPr>
        <p:sp>
          <p:nvSpPr>
            <p:cNvPr id="23" name="Diagonal Stripe 22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iagonal Stripe 23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3938697" y="3507350"/>
            <a:ext cx="316722" cy="256843"/>
            <a:chOff x="1584960" y="2425705"/>
            <a:chExt cx="1234440" cy="1001058"/>
          </a:xfrm>
        </p:grpSpPr>
        <p:sp>
          <p:nvSpPr>
            <p:cNvPr id="25" name="Diagonal Stripe 24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Diagonal Stripe 25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407819" y="3505460"/>
            <a:ext cx="316722" cy="256843"/>
            <a:chOff x="1584960" y="2425705"/>
            <a:chExt cx="1234440" cy="1001058"/>
          </a:xfrm>
        </p:grpSpPr>
        <p:sp>
          <p:nvSpPr>
            <p:cNvPr id="29" name="Diagonal Stripe 2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Diagonal Stripe 29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Curved Down Arrow 26"/>
          <p:cNvSpPr/>
          <p:nvPr/>
        </p:nvSpPr>
        <p:spPr>
          <a:xfrm flipH="1">
            <a:off x="5873366" y="4804229"/>
            <a:ext cx="1524221" cy="6731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</a:t>
            </a:r>
            <a:r>
              <a:rPr lang="en-US" sz="1100" b="1" dirty="0" smtClean="0">
                <a:solidFill>
                  <a:srgbClr val="632523"/>
                </a:solidFill>
              </a:rPr>
              <a:t>Acetaminophen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15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Direct.:  Take 1 tab. daily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SUN</a:t>
            </a:r>
          </a:p>
        </p:txBody>
      </p:sp>
      <p:sp>
        <p:nvSpPr>
          <p:cNvPr id="63" name="Rectangle 62">
            <a:hlinkHover r:id="" action="ppaction://hlinkshowjump?jump=nextslide"/>
          </p:cNvPr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10:29 am</a:t>
            </a:r>
            <a:endParaRPr lang="en-US" dirty="0"/>
          </a:p>
        </p:txBody>
      </p:sp>
      <p:sp>
        <p:nvSpPr>
          <p:cNvPr id="20" name="Magnetic Disk 44"/>
          <p:cNvSpPr/>
          <p:nvPr/>
        </p:nvSpPr>
        <p:spPr>
          <a:xfrm>
            <a:off x="3661200" y="1629657"/>
            <a:ext cx="324958" cy="17689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3928391" y="2698969"/>
            <a:ext cx="316722" cy="256843"/>
            <a:chOff x="1584960" y="2425705"/>
            <a:chExt cx="1234440" cy="1001058"/>
          </a:xfrm>
        </p:grpSpPr>
        <p:sp>
          <p:nvSpPr>
            <p:cNvPr id="17" name="Diagonal Stripe 16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935651" y="3112621"/>
            <a:ext cx="316722" cy="256843"/>
            <a:chOff x="1584960" y="2425705"/>
            <a:chExt cx="1234440" cy="1001058"/>
          </a:xfrm>
        </p:grpSpPr>
        <p:sp>
          <p:nvSpPr>
            <p:cNvPr id="23" name="Diagonal Stripe 22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iagonal Stripe 23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3938697" y="3507350"/>
            <a:ext cx="316722" cy="256843"/>
            <a:chOff x="1584960" y="2425705"/>
            <a:chExt cx="1234440" cy="1001058"/>
          </a:xfrm>
        </p:grpSpPr>
        <p:sp>
          <p:nvSpPr>
            <p:cNvPr id="25" name="Diagonal Stripe 24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Diagonal Stripe 25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407819" y="3505460"/>
            <a:ext cx="316722" cy="256843"/>
            <a:chOff x="1584960" y="2425705"/>
            <a:chExt cx="1234440" cy="1001058"/>
          </a:xfrm>
        </p:grpSpPr>
        <p:sp>
          <p:nvSpPr>
            <p:cNvPr id="29" name="Diagonal Stripe 2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Diagonal Stripe 29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0"/>
          <p:cNvGrpSpPr/>
          <p:nvPr/>
        </p:nvGrpSpPr>
        <p:grpSpPr>
          <a:xfrm>
            <a:off x="4908555" y="3527234"/>
            <a:ext cx="316722" cy="256843"/>
            <a:chOff x="1584960" y="2425705"/>
            <a:chExt cx="1234440" cy="1001058"/>
          </a:xfrm>
        </p:grpSpPr>
        <p:sp>
          <p:nvSpPr>
            <p:cNvPr id="31" name="Diagonal Stripe 30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Diagonal Stripe 31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</a:t>
            </a:r>
            <a:r>
              <a:rPr lang="en-US" sz="1100" b="1" dirty="0" smtClean="0">
                <a:solidFill>
                  <a:srgbClr val="632523"/>
                </a:solidFill>
              </a:rPr>
              <a:t>Acetaminophen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15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Direct.:  Take 1 tab. daily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SUN</a:t>
            </a:r>
          </a:p>
        </p:txBody>
      </p:sp>
      <p:sp>
        <p:nvSpPr>
          <p:cNvPr id="63" name="Rectangle 62">
            <a:hlinkClick r:id="" action="ppaction://hlinkshowjump?jump=nextslide"/>
          </p:cNvPr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10:29 am</a:t>
            </a:r>
            <a:endParaRPr lang="en-US" dirty="0"/>
          </a:p>
        </p:txBody>
      </p:sp>
      <p:sp>
        <p:nvSpPr>
          <p:cNvPr id="20" name="Magnetic Disk 44"/>
          <p:cNvSpPr/>
          <p:nvPr/>
        </p:nvSpPr>
        <p:spPr>
          <a:xfrm>
            <a:off x="3661200" y="1629657"/>
            <a:ext cx="324958" cy="17689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3928391" y="2698969"/>
            <a:ext cx="316722" cy="256843"/>
            <a:chOff x="1584960" y="2425705"/>
            <a:chExt cx="1234440" cy="1001058"/>
          </a:xfrm>
        </p:grpSpPr>
        <p:sp>
          <p:nvSpPr>
            <p:cNvPr id="17" name="Diagonal Stripe 16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935651" y="3112621"/>
            <a:ext cx="316722" cy="256843"/>
            <a:chOff x="1584960" y="2425705"/>
            <a:chExt cx="1234440" cy="1001058"/>
          </a:xfrm>
        </p:grpSpPr>
        <p:sp>
          <p:nvSpPr>
            <p:cNvPr id="23" name="Diagonal Stripe 22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iagonal Stripe 23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3938697" y="3507350"/>
            <a:ext cx="316722" cy="256843"/>
            <a:chOff x="1584960" y="2425705"/>
            <a:chExt cx="1234440" cy="1001058"/>
          </a:xfrm>
        </p:grpSpPr>
        <p:sp>
          <p:nvSpPr>
            <p:cNvPr id="25" name="Diagonal Stripe 24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Diagonal Stripe 25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407819" y="3505460"/>
            <a:ext cx="316722" cy="256843"/>
            <a:chOff x="1584960" y="2425705"/>
            <a:chExt cx="1234440" cy="1001058"/>
          </a:xfrm>
        </p:grpSpPr>
        <p:sp>
          <p:nvSpPr>
            <p:cNvPr id="29" name="Diagonal Stripe 2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Diagonal Stripe 29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4908555" y="3527234"/>
            <a:ext cx="316722" cy="256843"/>
            <a:chOff x="1584960" y="2425705"/>
            <a:chExt cx="1234440" cy="1001058"/>
          </a:xfrm>
        </p:grpSpPr>
        <p:sp>
          <p:nvSpPr>
            <p:cNvPr id="31" name="Diagonal Stripe 30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Diagonal Stripe 31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Curved Down Arrow 44"/>
          <p:cNvSpPr/>
          <p:nvPr/>
        </p:nvSpPr>
        <p:spPr>
          <a:xfrm flipH="1">
            <a:off x="5681693" y="4131129"/>
            <a:ext cx="1524221" cy="6731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70"/>
          <p:cNvSpPr/>
          <p:nvPr/>
        </p:nvSpPr>
        <p:spPr>
          <a:xfrm>
            <a:off x="4602701" y="795947"/>
            <a:ext cx="1097280" cy="1527048"/>
          </a:xfrm>
          <a:prstGeom prst="rect">
            <a:avLst/>
          </a:prstGeom>
          <a:solidFill>
            <a:srgbClr val="FFC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505421" y="2326944"/>
            <a:ext cx="1097280" cy="1527048"/>
          </a:xfrm>
          <a:prstGeom prst="rect">
            <a:avLst/>
          </a:prstGeom>
          <a:solidFill>
            <a:srgbClr val="CC0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602701" y="2326944"/>
            <a:ext cx="1097280" cy="1527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3"/>
          <p:cNvGrpSpPr/>
          <p:nvPr/>
        </p:nvGrpSpPr>
        <p:grpSpPr>
          <a:xfrm>
            <a:off x="4796311" y="1137128"/>
            <a:ext cx="699220" cy="712682"/>
            <a:chOff x="4808106" y="1743957"/>
            <a:chExt cx="823347" cy="839197"/>
          </a:xfrm>
        </p:grpSpPr>
        <p:sp>
          <p:nvSpPr>
            <p:cNvPr id="93" name="Oval 92"/>
            <p:cNvSpPr/>
            <p:nvPr/>
          </p:nvSpPr>
          <p:spPr>
            <a:xfrm>
              <a:off x="4839655" y="1778869"/>
              <a:ext cx="763405" cy="749504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808106" y="1750465"/>
              <a:ext cx="823347" cy="808354"/>
            </a:xfrm>
            <a:prstGeom prst="ellipse">
              <a:avLst/>
            </a:prstGeom>
            <a:noFill/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99950" y="1743957"/>
              <a:ext cx="352199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36828" y="1786918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26126" y="19098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2151" y="204677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08570" y="218418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15105" y="2304813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28343" y="2365706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58722" y="2270585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7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848457" y="21711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8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813755" y="203631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9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812432" y="1892064"/>
              <a:ext cx="351258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10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915754" y="1781781"/>
              <a:ext cx="369440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rot="10800000" flipV="1">
              <a:off x="4967173" y="2130885"/>
              <a:ext cx="209361" cy="62047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6200000" flipH="1">
              <a:off x="5088359" y="2218122"/>
              <a:ext cx="287801" cy="64204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5178075" y="2100050"/>
              <a:ext cx="51102" cy="493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4766616" y="1896865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22"/>
          <p:cNvGrpSpPr/>
          <p:nvPr/>
        </p:nvGrpSpPr>
        <p:grpSpPr>
          <a:xfrm>
            <a:off x="4720403" y="2589708"/>
            <a:ext cx="850964" cy="661288"/>
            <a:chOff x="4760842" y="2689078"/>
            <a:chExt cx="850964" cy="661288"/>
          </a:xfrm>
        </p:grpSpPr>
        <p:grpSp>
          <p:nvGrpSpPr>
            <p:cNvPr id="4" name="Group 121"/>
            <p:cNvGrpSpPr/>
            <p:nvPr/>
          </p:nvGrpSpPr>
          <p:grpSpPr>
            <a:xfrm>
              <a:off x="4760842" y="2756535"/>
              <a:ext cx="790326" cy="593831"/>
              <a:chOff x="4760842" y="2756535"/>
              <a:chExt cx="790326" cy="593831"/>
            </a:xfrm>
          </p:grpSpPr>
          <p:sp>
            <p:nvSpPr>
              <p:cNvPr id="142" name="Rounded Rectangle 141"/>
              <p:cNvSpPr/>
              <p:nvPr/>
            </p:nvSpPr>
            <p:spPr>
              <a:xfrm>
                <a:off x="4797634" y="2762361"/>
                <a:ext cx="753534" cy="588005"/>
              </a:xfrm>
              <a:prstGeom prst="roundRect">
                <a:avLst/>
              </a:prstGeom>
              <a:solidFill>
                <a:srgbClr val="D9D9D9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4797634" y="2756535"/>
                <a:ext cx="753534" cy="158123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229951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31555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433153" y="2979225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28347" y="3072368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229945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331549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433147" y="307235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128341" y="315703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229939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331543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433141" y="3157020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760842" y="2930232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20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4810742" y="2689078"/>
              <a:ext cx="801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>
                      <a:lumMod val="95000"/>
                    </a:schemeClr>
                  </a:solidFill>
                </a:rPr>
                <a:t>November</a:t>
              </a:r>
              <a:endParaRPr lang="en-US" sz="105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4697930" y="3390907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569621" y="3390907"/>
            <a:ext cx="954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Profile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Cross 176"/>
          <p:cNvSpPr/>
          <p:nvPr/>
        </p:nvSpPr>
        <p:spPr>
          <a:xfrm>
            <a:off x="3696132" y="2576163"/>
            <a:ext cx="712931" cy="712931"/>
          </a:xfrm>
          <a:prstGeom prst="plus">
            <a:avLst>
              <a:gd name="adj" fmla="val 29960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hlinkHover r:id="" action="ppaction://hlinkshowjump?jump=previousslide"/>
          </p:cNvPr>
          <p:cNvSpPr/>
          <p:nvPr/>
        </p:nvSpPr>
        <p:spPr>
          <a:xfrm>
            <a:off x="3505421" y="795947"/>
            <a:ext cx="2194560" cy="3058045"/>
          </a:xfrm>
          <a:prstGeom prst="rect">
            <a:avLst/>
          </a:prstGeom>
          <a:solidFill>
            <a:srgbClr val="B2B2B2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hlinkClick r:id="" action="ppaction://hlinkshowjump?jump=nextslide"/>
          </p:cNvPr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solidFill>
            <a:srgbClr val="008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3569621" y="1896865"/>
            <a:ext cx="1033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3603308" y="1096747"/>
            <a:ext cx="876932" cy="721822"/>
            <a:chOff x="1551512" y="1673378"/>
            <a:chExt cx="876932" cy="721822"/>
          </a:xfrm>
        </p:grpSpPr>
        <p:sp>
          <p:nvSpPr>
            <p:cNvPr id="158" name="Trapezoid 157"/>
            <p:cNvSpPr/>
            <p:nvPr/>
          </p:nvSpPr>
          <p:spPr>
            <a:xfrm rot="10800000">
              <a:off x="1662637" y="2032000"/>
              <a:ext cx="734491" cy="298450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1644336" y="1773681"/>
              <a:ext cx="203514" cy="201169"/>
            </a:xfrm>
            <a:prstGeom prst="line">
              <a:avLst/>
            </a:prstGeom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1551512" y="1673378"/>
              <a:ext cx="147548" cy="138404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828268" y="1976967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R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894550" y="2056646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X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1627713" y="1974850"/>
              <a:ext cx="800731" cy="6350"/>
            </a:xfrm>
            <a:prstGeom prst="line">
              <a:avLst/>
            </a:prstGeom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hlinkClick r:id="" action="ppaction://hlinkshowjump?jump=nextslide"/>
          </p:cNvPr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10:20 am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</a:t>
            </a:r>
            <a:r>
              <a:rPr lang="en-US" sz="1100" b="1" dirty="0" smtClean="0">
                <a:solidFill>
                  <a:srgbClr val="632523"/>
                </a:solidFill>
              </a:rPr>
              <a:t>Acetaminophen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15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Direct.:  Take 1 tab. daily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FRI</a:t>
            </a:r>
          </a:p>
        </p:txBody>
      </p:sp>
      <p:sp>
        <p:nvSpPr>
          <p:cNvPr id="64" name="Rectangle 63">
            <a:hlinkHover r:id="" action="ppaction://hlinkshowjump?jump=nextslide"/>
          </p:cNvPr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10:29 am</a:t>
            </a:r>
            <a:endParaRPr lang="en-US" dirty="0"/>
          </a:p>
        </p:txBody>
      </p:sp>
      <p:sp>
        <p:nvSpPr>
          <p:cNvPr id="20" name="Magnetic Disk 44"/>
          <p:cNvSpPr/>
          <p:nvPr/>
        </p:nvSpPr>
        <p:spPr>
          <a:xfrm>
            <a:off x="3661200" y="1629657"/>
            <a:ext cx="324958" cy="17689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3928391" y="2698969"/>
            <a:ext cx="316722" cy="256843"/>
            <a:chOff x="1584960" y="2425705"/>
            <a:chExt cx="1234440" cy="1001058"/>
          </a:xfrm>
        </p:grpSpPr>
        <p:sp>
          <p:nvSpPr>
            <p:cNvPr id="17" name="Diagonal Stripe 16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935651" y="3112621"/>
            <a:ext cx="316722" cy="256843"/>
            <a:chOff x="1584960" y="2425705"/>
            <a:chExt cx="1234440" cy="1001058"/>
          </a:xfrm>
        </p:grpSpPr>
        <p:sp>
          <p:nvSpPr>
            <p:cNvPr id="23" name="Diagonal Stripe 22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iagonal Stripe 23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3938697" y="3507350"/>
            <a:ext cx="316722" cy="256843"/>
            <a:chOff x="1584960" y="2425705"/>
            <a:chExt cx="1234440" cy="1001058"/>
          </a:xfrm>
        </p:grpSpPr>
        <p:sp>
          <p:nvSpPr>
            <p:cNvPr id="25" name="Diagonal Stripe 24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Diagonal Stripe 25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407819" y="3505460"/>
            <a:ext cx="316722" cy="256843"/>
            <a:chOff x="1584960" y="2425705"/>
            <a:chExt cx="1234440" cy="1001058"/>
          </a:xfrm>
        </p:grpSpPr>
        <p:sp>
          <p:nvSpPr>
            <p:cNvPr id="29" name="Diagonal Stripe 2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Diagonal Stripe 29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4908555" y="3527234"/>
            <a:ext cx="316722" cy="256843"/>
            <a:chOff x="1584960" y="2425705"/>
            <a:chExt cx="1234440" cy="1001058"/>
          </a:xfrm>
        </p:grpSpPr>
        <p:sp>
          <p:nvSpPr>
            <p:cNvPr id="31" name="Diagonal Stripe 30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Diagonal Stripe 31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20"/>
          <p:cNvGrpSpPr/>
          <p:nvPr/>
        </p:nvGrpSpPr>
        <p:grpSpPr>
          <a:xfrm>
            <a:off x="4916603" y="3096217"/>
            <a:ext cx="316722" cy="256843"/>
            <a:chOff x="1584960" y="2425705"/>
            <a:chExt cx="1234440" cy="1001058"/>
          </a:xfrm>
        </p:grpSpPr>
        <p:sp>
          <p:nvSpPr>
            <p:cNvPr id="34" name="Diagonal Stripe 33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Diagonal Stripe 34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</a:t>
            </a:r>
            <a:r>
              <a:rPr lang="en-US" sz="1100" b="1" dirty="0" smtClean="0">
                <a:solidFill>
                  <a:srgbClr val="632523"/>
                </a:solidFill>
              </a:rPr>
              <a:t>Acetaminophen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15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Direct.:  Take 1 tab. daily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FRI</a:t>
            </a:r>
          </a:p>
        </p:txBody>
      </p:sp>
      <p:sp>
        <p:nvSpPr>
          <p:cNvPr id="64" name="Rectangle 63">
            <a:hlinkClick r:id="" action="ppaction://hlinkshowjump?jump=nextslide"/>
          </p:cNvPr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SAT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Skip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10:29 am</a:t>
            </a:r>
            <a:endParaRPr lang="en-US" dirty="0"/>
          </a:p>
        </p:txBody>
      </p:sp>
      <p:sp>
        <p:nvSpPr>
          <p:cNvPr id="20" name="Magnetic Disk 44"/>
          <p:cNvSpPr/>
          <p:nvPr/>
        </p:nvSpPr>
        <p:spPr>
          <a:xfrm>
            <a:off x="3661200" y="1629657"/>
            <a:ext cx="324958" cy="17689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3928391" y="2698969"/>
            <a:ext cx="316722" cy="256843"/>
            <a:chOff x="1584960" y="2425705"/>
            <a:chExt cx="1234440" cy="1001058"/>
          </a:xfrm>
        </p:grpSpPr>
        <p:sp>
          <p:nvSpPr>
            <p:cNvPr id="17" name="Diagonal Stripe 16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935651" y="3112621"/>
            <a:ext cx="316722" cy="256843"/>
            <a:chOff x="1584960" y="2425705"/>
            <a:chExt cx="1234440" cy="1001058"/>
          </a:xfrm>
        </p:grpSpPr>
        <p:sp>
          <p:nvSpPr>
            <p:cNvPr id="23" name="Diagonal Stripe 22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iagonal Stripe 23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3938697" y="3507350"/>
            <a:ext cx="316722" cy="256843"/>
            <a:chOff x="1584960" y="2425705"/>
            <a:chExt cx="1234440" cy="1001058"/>
          </a:xfrm>
        </p:grpSpPr>
        <p:sp>
          <p:nvSpPr>
            <p:cNvPr id="25" name="Diagonal Stripe 24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Diagonal Stripe 25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407819" y="3505460"/>
            <a:ext cx="316722" cy="256843"/>
            <a:chOff x="1584960" y="2425705"/>
            <a:chExt cx="1234440" cy="1001058"/>
          </a:xfrm>
        </p:grpSpPr>
        <p:sp>
          <p:nvSpPr>
            <p:cNvPr id="29" name="Diagonal Stripe 2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Diagonal Stripe 29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4908555" y="3527234"/>
            <a:ext cx="316722" cy="256843"/>
            <a:chOff x="1584960" y="2425705"/>
            <a:chExt cx="1234440" cy="1001058"/>
          </a:xfrm>
        </p:grpSpPr>
        <p:sp>
          <p:nvSpPr>
            <p:cNvPr id="31" name="Diagonal Stripe 30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Diagonal Stripe 31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4916603" y="3096217"/>
            <a:ext cx="316722" cy="256843"/>
            <a:chOff x="1584960" y="2425705"/>
            <a:chExt cx="1234440" cy="1001058"/>
          </a:xfrm>
        </p:grpSpPr>
        <p:sp>
          <p:nvSpPr>
            <p:cNvPr id="34" name="Diagonal Stripe 33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Diagonal Stripe 34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Curved Down Arrow 32"/>
          <p:cNvSpPr/>
          <p:nvPr/>
        </p:nvSpPr>
        <p:spPr>
          <a:xfrm flipH="1">
            <a:off x="5444860" y="3835318"/>
            <a:ext cx="1524221" cy="6731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</a:t>
            </a:r>
            <a:r>
              <a:rPr lang="en-US" sz="1100" b="1" dirty="0" smtClean="0">
                <a:solidFill>
                  <a:srgbClr val="632523"/>
                </a:solidFill>
              </a:rPr>
              <a:t>Acetaminophen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15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Direct.:  Take 1 tab. daily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SAT</a:t>
            </a:r>
          </a:p>
        </p:txBody>
      </p:sp>
      <p:sp>
        <p:nvSpPr>
          <p:cNvPr id="68" name="Rounded Rectangle 67">
            <a:hlinkHover r:id="" action="ppaction://hlinkshowjump?jump=nextslide"/>
          </p:cNvPr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10:29 am</a:t>
            </a:r>
            <a:endParaRPr lang="en-US" dirty="0"/>
          </a:p>
        </p:txBody>
      </p:sp>
      <p:sp>
        <p:nvSpPr>
          <p:cNvPr id="20" name="Magnetic Disk 44"/>
          <p:cNvSpPr/>
          <p:nvPr/>
        </p:nvSpPr>
        <p:spPr>
          <a:xfrm>
            <a:off x="3661200" y="1629657"/>
            <a:ext cx="324958" cy="17689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3928391" y="2698969"/>
            <a:ext cx="316722" cy="256843"/>
            <a:chOff x="1584960" y="2425705"/>
            <a:chExt cx="1234440" cy="1001058"/>
          </a:xfrm>
        </p:grpSpPr>
        <p:sp>
          <p:nvSpPr>
            <p:cNvPr id="17" name="Diagonal Stripe 16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935651" y="3112621"/>
            <a:ext cx="316722" cy="256843"/>
            <a:chOff x="1584960" y="2425705"/>
            <a:chExt cx="1234440" cy="1001058"/>
          </a:xfrm>
        </p:grpSpPr>
        <p:sp>
          <p:nvSpPr>
            <p:cNvPr id="23" name="Diagonal Stripe 22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iagonal Stripe 23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3938697" y="3507350"/>
            <a:ext cx="316722" cy="256843"/>
            <a:chOff x="1584960" y="2425705"/>
            <a:chExt cx="1234440" cy="1001058"/>
          </a:xfrm>
        </p:grpSpPr>
        <p:sp>
          <p:nvSpPr>
            <p:cNvPr id="25" name="Diagonal Stripe 24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Diagonal Stripe 25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407819" y="3505460"/>
            <a:ext cx="316722" cy="256843"/>
            <a:chOff x="1584960" y="2425705"/>
            <a:chExt cx="1234440" cy="1001058"/>
          </a:xfrm>
        </p:grpSpPr>
        <p:sp>
          <p:nvSpPr>
            <p:cNvPr id="29" name="Diagonal Stripe 2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Diagonal Stripe 29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4908555" y="3527234"/>
            <a:ext cx="316722" cy="256843"/>
            <a:chOff x="1584960" y="2425705"/>
            <a:chExt cx="1234440" cy="1001058"/>
          </a:xfrm>
        </p:grpSpPr>
        <p:sp>
          <p:nvSpPr>
            <p:cNvPr id="31" name="Diagonal Stripe 30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Diagonal Stripe 31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4916603" y="3096217"/>
            <a:ext cx="316722" cy="256843"/>
            <a:chOff x="1584960" y="2425705"/>
            <a:chExt cx="1234440" cy="1001058"/>
          </a:xfrm>
        </p:grpSpPr>
        <p:sp>
          <p:nvSpPr>
            <p:cNvPr id="34" name="Diagonal Stripe 33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Diagonal Stripe 34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20"/>
          <p:cNvGrpSpPr/>
          <p:nvPr/>
        </p:nvGrpSpPr>
        <p:grpSpPr>
          <a:xfrm>
            <a:off x="4901791" y="2713483"/>
            <a:ext cx="316722" cy="256843"/>
            <a:chOff x="1584960" y="2425705"/>
            <a:chExt cx="1234440" cy="1001058"/>
          </a:xfrm>
        </p:grpSpPr>
        <p:sp>
          <p:nvSpPr>
            <p:cNvPr id="39" name="Diagonal Stripe 3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Diagonal Stripe 44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</a:t>
            </a:r>
            <a:r>
              <a:rPr lang="en-US" sz="1100" b="1" dirty="0" smtClean="0">
                <a:solidFill>
                  <a:srgbClr val="632523"/>
                </a:solidFill>
              </a:rPr>
              <a:t>Acetaminophen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15 ml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Direct.:  Take 1 tab. daily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0379" y="1098754"/>
            <a:ext cx="161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to Refill  1/3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THR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SUN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FRI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SAT</a:t>
            </a:r>
          </a:p>
        </p:txBody>
      </p:sp>
      <p:sp>
        <p:nvSpPr>
          <p:cNvPr id="68" name="Rounded Rectangle 67">
            <a:hlinkClick r:id="" action="ppaction://hlinkshowjump?jump=nextslide"/>
          </p:cNvPr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25400" dir="2700000" algn="b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Next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10:29 am</a:t>
            </a:r>
            <a:endParaRPr lang="en-US" dirty="0"/>
          </a:p>
        </p:txBody>
      </p:sp>
      <p:sp>
        <p:nvSpPr>
          <p:cNvPr id="20" name="Magnetic Disk 44"/>
          <p:cNvSpPr/>
          <p:nvPr/>
        </p:nvSpPr>
        <p:spPr>
          <a:xfrm>
            <a:off x="3661200" y="1629657"/>
            <a:ext cx="324958" cy="17689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3928391" y="2698969"/>
            <a:ext cx="316722" cy="256843"/>
            <a:chOff x="1584960" y="2425705"/>
            <a:chExt cx="1234440" cy="1001058"/>
          </a:xfrm>
        </p:grpSpPr>
        <p:sp>
          <p:nvSpPr>
            <p:cNvPr id="17" name="Diagonal Stripe 16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935651" y="3112621"/>
            <a:ext cx="316722" cy="256843"/>
            <a:chOff x="1584960" y="2425705"/>
            <a:chExt cx="1234440" cy="1001058"/>
          </a:xfrm>
        </p:grpSpPr>
        <p:sp>
          <p:nvSpPr>
            <p:cNvPr id="23" name="Diagonal Stripe 22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iagonal Stripe 23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3938697" y="3507350"/>
            <a:ext cx="316722" cy="256843"/>
            <a:chOff x="1584960" y="2425705"/>
            <a:chExt cx="1234440" cy="1001058"/>
          </a:xfrm>
        </p:grpSpPr>
        <p:sp>
          <p:nvSpPr>
            <p:cNvPr id="25" name="Diagonal Stripe 24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Diagonal Stripe 25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407819" y="3505460"/>
            <a:ext cx="316722" cy="256843"/>
            <a:chOff x="1584960" y="2425705"/>
            <a:chExt cx="1234440" cy="1001058"/>
          </a:xfrm>
        </p:grpSpPr>
        <p:sp>
          <p:nvSpPr>
            <p:cNvPr id="29" name="Diagonal Stripe 2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Diagonal Stripe 29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4908555" y="3527234"/>
            <a:ext cx="316722" cy="256843"/>
            <a:chOff x="1584960" y="2425705"/>
            <a:chExt cx="1234440" cy="1001058"/>
          </a:xfrm>
        </p:grpSpPr>
        <p:sp>
          <p:nvSpPr>
            <p:cNvPr id="31" name="Diagonal Stripe 30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Diagonal Stripe 31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4916603" y="3096217"/>
            <a:ext cx="316722" cy="256843"/>
            <a:chOff x="1584960" y="2425705"/>
            <a:chExt cx="1234440" cy="1001058"/>
          </a:xfrm>
        </p:grpSpPr>
        <p:sp>
          <p:nvSpPr>
            <p:cNvPr id="34" name="Diagonal Stripe 33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Diagonal Stripe 34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4901791" y="2713483"/>
            <a:ext cx="316722" cy="256843"/>
            <a:chOff x="1584960" y="2425705"/>
            <a:chExt cx="1234440" cy="1001058"/>
          </a:xfrm>
        </p:grpSpPr>
        <p:sp>
          <p:nvSpPr>
            <p:cNvPr id="39" name="Diagonal Stripe 3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Diagonal Stripe 44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6480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Finished</a:t>
            </a:r>
          </a:p>
        </p:txBody>
      </p:sp>
      <p:sp>
        <p:nvSpPr>
          <p:cNvPr id="10" name="Rounded Rectangle 9">
            <a:hlinkHover r:id="" action="ppaction://hlinkshowjump?jump=nextslide"/>
          </p:cNvPr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10:30 am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hlinkHover r:id="" action="ppaction://hlinkshowjump?jump=previousslide"/>
          </p:cNvPr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6480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Finished</a:t>
            </a:r>
          </a:p>
        </p:txBody>
      </p:sp>
      <p:sp>
        <p:nvSpPr>
          <p:cNvPr id="10" name="Rounded Rectangle 9">
            <a:hlinkClick r:id="" action="ppaction://hlinkshowjump?jump=nextslide"/>
          </p:cNvPr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OK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10:30 am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/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solidFill>
            <a:srgbClr val="008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4602701" y="795947"/>
            <a:ext cx="1097280" cy="1527048"/>
          </a:xfrm>
          <a:prstGeom prst="rect">
            <a:avLst/>
          </a:prstGeom>
          <a:solidFill>
            <a:srgbClr val="FFC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505421" y="2326944"/>
            <a:ext cx="1097280" cy="1527048"/>
          </a:xfrm>
          <a:prstGeom prst="rect">
            <a:avLst/>
          </a:prstGeom>
          <a:solidFill>
            <a:srgbClr val="CC0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602701" y="2326944"/>
            <a:ext cx="1097280" cy="1527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3"/>
          <p:cNvGrpSpPr/>
          <p:nvPr/>
        </p:nvGrpSpPr>
        <p:grpSpPr>
          <a:xfrm>
            <a:off x="4796311" y="1137128"/>
            <a:ext cx="699220" cy="712682"/>
            <a:chOff x="4808106" y="1743957"/>
            <a:chExt cx="823347" cy="839197"/>
          </a:xfrm>
        </p:grpSpPr>
        <p:sp>
          <p:nvSpPr>
            <p:cNvPr id="93" name="Oval 92"/>
            <p:cNvSpPr/>
            <p:nvPr/>
          </p:nvSpPr>
          <p:spPr>
            <a:xfrm>
              <a:off x="4839655" y="1778869"/>
              <a:ext cx="763405" cy="749504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808106" y="1750465"/>
              <a:ext cx="823347" cy="808354"/>
            </a:xfrm>
            <a:prstGeom prst="ellipse">
              <a:avLst/>
            </a:prstGeom>
            <a:noFill/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99950" y="1743957"/>
              <a:ext cx="352199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36828" y="1786918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26126" y="19098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2151" y="204677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08570" y="218418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15105" y="2304813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28343" y="2365706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58722" y="2270585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7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848457" y="21711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8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813755" y="203631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9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812432" y="1892064"/>
              <a:ext cx="351258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10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915754" y="1781781"/>
              <a:ext cx="369440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rot="10800000" flipV="1">
              <a:off x="4967173" y="2130885"/>
              <a:ext cx="209361" cy="62047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6200000" flipH="1">
              <a:off x="5088359" y="2218122"/>
              <a:ext cx="287801" cy="64204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5178075" y="2100050"/>
              <a:ext cx="51102" cy="493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4766616" y="1896865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569621" y="1896865"/>
            <a:ext cx="1033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22"/>
          <p:cNvGrpSpPr/>
          <p:nvPr/>
        </p:nvGrpSpPr>
        <p:grpSpPr>
          <a:xfrm>
            <a:off x="4720403" y="2589708"/>
            <a:ext cx="850964" cy="661288"/>
            <a:chOff x="4760842" y="2689078"/>
            <a:chExt cx="850964" cy="661288"/>
          </a:xfrm>
        </p:grpSpPr>
        <p:grpSp>
          <p:nvGrpSpPr>
            <p:cNvPr id="4" name="Group 121"/>
            <p:cNvGrpSpPr/>
            <p:nvPr/>
          </p:nvGrpSpPr>
          <p:grpSpPr>
            <a:xfrm>
              <a:off x="4760842" y="2756535"/>
              <a:ext cx="790326" cy="593831"/>
              <a:chOff x="4760842" y="2756535"/>
              <a:chExt cx="790326" cy="593831"/>
            </a:xfrm>
          </p:grpSpPr>
          <p:sp>
            <p:nvSpPr>
              <p:cNvPr id="142" name="Rounded Rectangle 141"/>
              <p:cNvSpPr/>
              <p:nvPr/>
            </p:nvSpPr>
            <p:spPr>
              <a:xfrm>
                <a:off x="4797634" y="2762361"/>
                <a:ext cx="753534" cy="588005"/>
              </a:xfrm>
              <a:prstGeom prst="roundRect">
                <a:avLst/>
              </a:prstGeom>
              <a:solidFill>
                <a:srgbClr val="D9D9D9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4797634" y="2756535"/>
                <a:ext cx="753534" cy="158123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229951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31555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433153" y="2979225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28347" y="3072368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229945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331549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433147" y="307235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128341" y="315703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229939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331543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433141" y="3157020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760842" y="2930232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20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4810742" y="2689078"/>
              <a:ext cx="801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>
                      <a:lumMod val="95000"/>
                    </a:schemeClr>
                  </a:solidFill>
                </a:rPr>
                <a:t>November</a:t>
              </a:r>
              <a:endParaRPr lang="en-US" sz="105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4697930" y="3390907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3603308" y="1096747"/>
            <a:ext cx="876932" cy="721822"/>
            <a:chOff x="1551512" y="1673378"/>
            <a:chExt cx="876932" cy="721822"/>
          </a:xfrm>
        </p:grpSpPr>
        <p:sp>
          <p:nvSpPr>
            <p:cNvPr id="158" name="Trapezoid 157"/>
            <p:cNvSpPr/>
            <p:nvPr/>
          </p:nvSpPr>
          <p:spPr>
            <a:xfrm rot="10800000">
              <a:off x="1662637" y="2032000"/>
              <a:ext cx="734491" cy="298450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1644336" y="1773681"/>
              <a:ext cx="203514" cy="201169"/>
            </a:xfrm>
            <a:prstGeom prst="line">
              <a:avLst/>
            </a:prstGeom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1551512" y="1673378"/>
              <a:ext cx="147548" cy="138404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828268" y="1976967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R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894550" y="2056646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X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1627713" y="1974850"/>
              <a:ext cx="800731" cy="6350"/>
            </a:xfrm>
            <a:prstGeom prst="line">
              <a:avLst/>
            </a:prstGeom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Rectangle 163"/>
          <p:cNvSpPr/>
          <p:nvPr/>
        </p:nvSpPr>
        <p:spPr>
          <a:xfrm>
            <a:off x="3569621" y="3390907"/>
            <a:ext cx="954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Profile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Cross 176"/>
          <p:cNvSpPr/>
          <p:nvPr/>
        </p:nvSpPr>
        <p:spPr>
          <a:xfrm>
            <a:off x="3696132" y="2576163"/>
            <a:ext cx="712931" cy="712931"/>
          </a:xfrm>
          <a:prstGeom prst="plus">
            <a:avLst>
              <a:gd name="adj" fmla="val 29960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hlinkHover r:id="" action="ppaction://hlinkshowjump?jump=nextslide"/>
          </p:cNvPr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noFill/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10:30 am</a:t>
            </a:r>
            <a:endParaRPr lang="en-US" dirty="0"/>
          </a:p>
        </p:txBody>
      </p:sp>
      <p:grpSp>
        <p:nvGrpSpPr>
          <p:cNvPr id="58" name="Group 30"/>
          <p:cNvGrpSpPr>
            <a:grpSpLocks/>
          </p:cNvGrpSpPr>
          <p:nvPr/>
        </p:nvGrpSpPr>
        <p:grpSpPr bwMode="auto">
          <a:xfrm>
            <a:off x="457200" y="304800"/>
            <a:ext cx="2057400" cy="2057400"/>
            <a:chOff x="288" y="192"/>
            <a:chExt cx="1296" cy="1296"/>
          </a:xfrm>
        </p:grpSpPr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288" y="192"/>
              <a:ext cx="1296" cy="1296"/>
            </a:xfrm>
            <a:prstGeom prst="ellipse">
              <a:avLst/>
            </a:prstGeom>
            <a:solidFill>
              <a:srgbClr val="777777"/>
            </a:solidFill>
            <a:ln w="635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>
              <a:off x="939" y="840"/>
              <a:ext cx="21" cy="552"/>
            </a:xfrm>
            <a:prstGeom prst="line">
              <a:avLst/>
            </a:prstGeom>
            <a:noFill/>
            <a:ln w="47625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" name="Group 29"/>
          <p:cNvGrpSpPr>
            <a:grpSpLocks/>
          </p:cNvGrpSpPr>
          <p:nvPr/>
        </p:nvGrpSpPr>
        <p:grpSpPr bwMode="auto">
          <a:xfrm>
            <a:off x="457200" y="304800"/>
            <a:ext cx="2057400" cy="2057400"/>
            <a:chOff x="288" y="192"/>
            <a:chExt cx="1296" cy="1296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 flipH="1" flipV="1">
              <a:off x="720" y="576"/>
              <a:ext cx="220" cy="268"/>
            </a:xfrm>
            <a:prstGeom prst="line">
              <a:avLst/>
            </a:prstGeom>
            <a:noFill/>
            <a:ln w="603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288" y="192"/>
              <a:ext cx="1296" cy="1296"/>
            </a:xfrm>
            <a:prstGeom prst="ellipse">
              <a:avLst/>
            </a:prstGeom>
            <a:noFill/>
            <a:ln w="635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4" name="Text Placeholder 53"/>
          <p:cNvSpPr txBox="1">
            <a:spLocks/>
          </p:cNvSpPr>
          <p:nvPr/>
        </p:nvSpPr>
        <p:spPr>
          <a:xfrm>
            <a:off x="4153567" y="564172"/>
            <a:ext cx="914400" cy="2317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12:30 pm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7335" y="6074433"/>
            <a:ext cx="904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Your first reminder comes when you are driving. Snooze it for 30mins.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6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3597168" y="1190172"/>
            <a:ext cx="1996427" cy="8708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Take one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Tacrine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from 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Monday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12:30 pm</a:t>
            </a:r>
          </a:p>
        </p:txBody>
      </p:sp>
      <p:grpSp>
        <p:nvGrpSpPr>
          <p:cNvPr id="6" name="Group 45"/>
          <p:cNvGrpSpPr/>
          <p:nvPr/>
        </p:nvGrpSpPr>
        <p:grpSpPr>
          <a:xfrm>
            <a:off x="3772914" y="1429030"/>
            <a:ext cx="451435" cy="358911"/>
            <a:chOff x="2686423" y="1848741"/>
            <a:chExt cx="150186" cy="134341"/>
          </a:xfrm>
        </p:grpSpPr>
        <p:sp>
          <p:nvSpPr>
            <p:cNvPr id="7" name="Delay 127"/>
            <p:cNvSpPr/>
            <p:nvPr/>
          </p:nvSpPr>
          <p:spPr>
            <a:xfrm rot="19795242">
              <a:off x="2754478" y="1848741"/>
              <a:ext cx="82131" cy="89708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elay 128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WED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FRI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25" name="Rounded Rectangle 24">
            <a:hlinkHover r:id="" action="ppaction://hlinkshowjump?jump=nextslide"/>
          </p:cNvPr>
          <p:cNvSpPr/>
          <p:nvPr/>
        </p:nvSpPr>
        <p:spPr>
          <a:xfrm>
            <a:off x="3624098" y="2142492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Snooze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56913" y="2142492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Skip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7" presetClass="emph" presetSubtype="0" repeatCount="3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mph" presetSubtype="0" repeatCount="300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3597168" y="1190172"/>
            <a:ext cx="1996427" cy="8708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Take one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Tacrine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from 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Monday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12:30 pm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3772914" y="1429030"/>
            <a:ext cx="451435" cy="358911"/>
            <a:chOff x="2686423" y="1848741"/>
            <a:chExt cx="150186" cy="134341"/>
          </a:xfrm>
        </p:grpSpPr>
        <p:sp>
          <p:nvSpPr>
            <p:cNvPr id="7" name="Delay 127"/>
            <p:cNvSpPr/>
            <p:nvPr/>
          </p:nvSpPr>
          <p:spPr>
            <a:xfrm rot="19795242">
              <a:off x="2754478" y="1848741"/>
              <a:ext cx="82131" cy="89708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elay 128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WED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13" name="Rectangle 12">
            <a:hlinkHover r:id="" action="ppaction://hlinkshowjump?jump=nextslide"/>
          </p:cNvPr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FRI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25" name="Rounded Rectangle 24">
            <a:hlinkClick r:id="" action="ppaction://hlinkshowjump?jump=nextslide"/>
          </p:cNvPr>
          <p:cNvSpPr/>
          <p:nvPr/>
        </p:nvSpPr>
        <p:spPr>
          <a:xfrm>
            <a:off x="3624098" y="2142492"/>
            <a:ext cx="9144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25400" dir="2700000" algn="b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Snooze</a:t>
            </a:r>
            <a:endParaRPr lang="en-US" sz="12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56913" y="2142492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Skip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3597168" y="1190172"/>
            <a:ext cx="1996427" cy="8708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Take one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Tacrine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from 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Monday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12:30 pm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3772914" y="1429030"/>
            <a:ext cx="451435" cy="358911"/>
            <a:chOff x="2686423" y="1848741"/>
            <a:chExt cx="150186" cy="134341"/>
          </a:xfrm>
        </p:grpSpPr>
        <p:sp>
          <p:nvSpPr>
            <p:cNvPr id="7" name="Delay 127"/>
            <p:cNvSpPr/>
            <p:nvPr/>
          </p:nvSpPr>
          <p:spPr>
            <a:xfrm rot="19795242">
              <a:off x="2754478" y="1848741"/>
              <a:ext cx="82131" cy="89708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elay 128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624098" y="2142492"/>
            <a:ext cx="9144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25400" dir="2700000" algn="b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Snooze</a:t>
            </a:r>
            <a:endParaRPr lang="en-US" sz="12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56913" y="2142492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Back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24098" y="2578191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10 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48200" y="2578191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40 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24098" y="2987040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20 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648200" y="2987040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50 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>
            <a:hlinkHover r:id="" action="ppaction://hlinkshowjump?jump=nextslide"/>
          </p:cNvPr>
          <p:cNvSpPr/>
          <p:nvPr/>
        </p:nvSpPr>
        <p:spPr>
          <a:xfrm>
            <a:off x="3624098" y="3398520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30 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48200" y="3398520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60 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>
            <a:hlinkHover r:id="" action="ppaction://hlinkshowjump?jump=nextslide"/>
          </p:cNvPr>
          <p:cNvSpPr/>
          <p:nvPr/>
        </p:nvSpPr>
        <p:spPr>
          <a:xfrm>
            <a:off x="3678280" y="124713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Sync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678280" y="1705182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Refill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10:20 am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3597168" y="1190172"/>
            <a:ext cx="1996427" cy="8708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Take one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Tacrine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from 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Monday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12:30 pm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3772914" y="1429030"/>
            <a:ext cx="451435" cy="358911"/>
            <a:chOff x="2686423" y="1848741"/>
            <a:chExt cx="150186" cy="134341"/>
          </a:xfrm>
        </p:grpSpPr>
        <p:sp>
          <p:nvSpPr>
            <p:cNvPr id="7" name="Delay 127"/>
            <p:cNvSpPr/>
            <p:nvPr/>
          </p:nvSpPr>
          <p:spPr>
            <a:xfrm rot="19795242">
              <a:off x="2754478" y="1848741"/>
              <a:ext cx="82131" cy="89708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elay 128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>
            <a:hlinkHover r:id="" action="ppaction://hlinkshowjump?jump=nextslide"/>
          </p:cNvPr>
          <p:cNvSpPr/>
          <p:nvPr/>
        </p:nvSpPr>
        <p:spPr>
          <a:xfrm>
            <a:off x="3624098" y="2142492"/>
            <a:ext cx="9144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25400" dir="2700000" algn="b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Snooze</a:t>
            </a:r>
            <a:endParaRPr lang="en-US" sz="12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ounded Rectangle 26">
            <a:hlinkHover r:id="" action="ppaction://hlinkshowjump?jump=nextslide"/>
          </p:cNvPr>
          <p:cNvSpPr/>
          <p:nvPr/>
        </p:nvSpPr>
        <p:spPr>
          <a:xfrm>
            <a:off x="4656913" y="2142492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Back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24098" y="2578191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10 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48200" y="2578191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40 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24098" y="2987040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20 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648200" y="2987040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50 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>
            <a:hlinkClick r:id="" action="ppaction://hlinkshowjump?jump=nextslide"/>
          </p:cNvPr>
          <p:cNvSpPr/>
          <p:nvPr/>
        </p:nvSpPr>
        <p:spPr>
          <a:xfrm>
            <a:off x="3624098" y="3398520"/>
            <a:ext cx="9144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25400" dir="2700000" algn="b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30 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48200" y="3398520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60 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53"/>
          <p:cNvSpPr txBox="1">
            <a:spLocks/>
          </p:cNvSpPr>
          <p:nvPr/>
        </p:nvSpPr>
        <p:spPr>
          <a:xfrm>
            <a:off x="4153567" y="564172"/>
            <a:ext cx="914400" cy="2317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1:00 pm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12:30 pm</a:t>
            </a:r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solidFill>
            <a:srgbClr val="008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4602701" y="795947"/>
            <a:ext cx="1097280" cy="1527048"/>
          </a:xfrm>
          <a:prstGeom prst="rect">
            <a:avLst/>
          </a:prstGeom>
          <a:solidFill>
            <a:srgbClr val="FFC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505421" y="2326944"/>
            <a:ext cx="1097280" cy="1527048"/>
          </a:xfrm>
          <a:prstGeom prst="rect">
            <a:avLst/>
          </a:prstGeom>
          <a:solidFill>
            <a:srgbClr val="CC0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602701" y="2326944"/>
            <a:ext cx="1097280" cy="1527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3"/>
          <p:cNvGrpSpPr/>
          <p:nvPr/>
        </p:nvGrpSpPr>
        <p:grpSpPr>
          <a:xfrm>
            <a:off x="4796311" y="1137128"/>
            <a:ext cx="699220" cy="712682"/>
            <a:chOff x="4808106" y="1743957"/>
            <a:chExt cx="823347" cy="839197"/>
          </a:xfrm>
        </p:grpSpPr>
        <p:sp>
          <p:nvSpPr>
            <p:cNvPr id="93" name="Oval 92"/>
            <p:cNvSpPr/>
            <p:nvPr/>
          </p:nvSpPr>
          <p:spPr>
            <a:xfrm>
              <a:off x="4839655" y="1778869"/>
              <a:ext cx="763405" cy="749504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808106" y="1750465"/>
              <a:ext cx="823347" cy="808354"/>
            </a:xfrm>
            <a:prstGeom prst="ellipse">
              <a:avLst/>
            </a:prstGeom>
            <a:noFill/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99950" y="1743957"/>
              <a:ext cx="352199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36828" y="1786918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26126" y="19098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2151" y="204677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08570" y="218418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15105" y="2304813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28343" y="2365706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58722" y="2270585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7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848457" y="21711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8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813755" y="203631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9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812432" y="1892064"/>
              <a:ext cx="351258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10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915754" y="1781781"/>
              <a:ext cx="369440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rot="10800000" flipV="1">
              <a:off x="4967173" y="2130885"/>
              <a:ext cx="209361" cy="62047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6200000" flipH="1">
              <a:off x="5088359" y="2218122"/>
              <a:ext cx="287801" cy="64204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5178075" y="2100050"/>
              <a:ext cx="51102" cy="493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4766616" y="1896865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569621" y="1896865"/>
            <a:ext cx="1033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22"/>
          <p:cNvGrpSpPr/>
          <p:nvPr/>
        </p:nvGrpSpPr>
        <p:grpSpPr>
          <a:xfrm>
            <a:off x="4720403" y="2589708"/>
            <a:ext cx="850964" cy="661288"/>
            <a:chOff x="4760842" y="2689078"/>
            <a:chExt cx="850964" cy="661288"/>
          </a:xfrm>
        </p:grpSpPr>
        <p:grpSp>
          <p:nvGrpSpPr>
            <p:cNvPr id="4" name="Group 121"/>
            <p:cNvGrpSpPr/>
            <p:nvPr/>
          </p:nvGrpSpPr>
          <p:grpSpPr>
            <a:xfrm>
              <a:off x="4760842" y="2756535"/>
              <a:ext cx="790326" cy="593831"/>
              <a:chOff x="4760842" y="2756535"/>
              <a:chExt cx="790326" cy="593831"/>
            </a:xfrm>
          </p:grpSpPr>
          <p:sp>
            <p:nvSpPr>
              <p:cNvPr id="142" name="Rounded Rectangle 141"/>
              <p:cNvSpPr/>
              <p:nvPr/>
            </p:nvSpPr>
            <p:spPr>
              <a:xfrm>
                <a:off x="4797634" y="2762361"/>
                <a:ext cx="753534" cy="588005"/>
              </a:xfrm>
              <a:prstGeom prst="roundRect">
                <a:avLst/>
              </a:prstGeom>
              <a:solidFill>
                <a:srgbClr val="D9D9D9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4797634" y="2756535"/>
                <a:ext cx="753534" cy="158123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229951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31555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433153" y="2979225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28347" y="3072368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229945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331549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433147" y="307235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128341" y="315703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229939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331543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433141" y="3157020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760842" y="2930232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20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4810742" y="2689078"/>
              <a:ext cx="801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>
                      <a:lumMod val="95000"/>
                    </a:schemeClr>
                  </a:solidFill>
                </a:rPr>
                <a:t>November</a:t>
              </a:r>
              <a:endParaRPr lang="en-US" sz="105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4697930" y="3390907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3603308" y="1096747"/>
            <a:ext cx="876932" cy="721822"/>
            <a:chOff x="1551512" y="1673378"/>
            <a:chExt cx="876932" cy="721822"/>
          </a:xfrm>
        </p:grpSpPr>
        <p:sp>
          <p:nvSpPr>
            <p:cNvPr id="158" name="Trapezoid 157"/>
            <p:cNvSpPr/>
            <p:nvPr/>
          </p:nvSpPr>
          <p:spPr>
            <a:xfrm rot="10800000">
              <a:off x="1662637" y="2032000"/>
              <a:ext cx="734491" cy="298450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1644336" y="1773681"/>
              <a:ext cx="203514" cy="201169"/>
            </a:xfrm>
            <a:prstGeom prst="line">
              <a:avLst/>
            </a:prstGeom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1551512" y="1673378"/>
              <a:ext cx="147548" cy="138404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828268" y="1976967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R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894550" y="2056646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X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1627713" y="1974850"/>
              <a:ext cx="800731" cy="6350"/>
            </a:xfrm>
            <a:prstGeom prst="line">
              <a:avLst/>
            </a:prstGeom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Rectangle 163"/>
          <p:cNvSpPr/>
          <p:nvPr/>
        </p:nvSpPr>
        <p:spPr>
          <a:xfrm>
            <a:off x="3569621" y="3390907"/>
            <a:ext cx="954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Profile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Cross 176"/>
          <p:cNvSpPr/>
          <p:nvPr/>
        </p:nvSpPr>
        <p:spPr>
          <a:xfrm>
            <a:off x="3696132" y="2576163"/>
            <a:ext cx="712931" cy="712931"/>
          </a:xfrm>
          <a:prstGeom prst="plus">
            <a:avLst>
              <a:gd name="adj" fmla="val 29960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noFill/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57200" y="304800"/>
            <a:ext cx="2057400" cy="2057400"/>
            <a:chOff x="288" y="192"/>
            <a:chExt cx="1296" cy="1296"/>
          </a:xfrm>
        </p:grpSpPr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288" y="192"/>
              <a:ext cx="1296" cy="1296"/>
            </a:xfrm>
            <a:prstGeom prst="ellipse">
              <a:avLst/>
            </a:prstGeom>
            <a:solidFill>
              <a:srgbClr val="777777"/>
            </a:solidFill>
            <a:ln w="635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>
              <a:off x="939" y="840"/>
              <a:ext cx="21" cy="552"/>
            </a:xfrm>
            <a:prstGeom prst="line">
              <a:avLst/>
            </a:prstGeom>
            <a:noFill/>
            <a:ln w="47625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457200" y="304800"/>
            <a:ext cx="2057400" cy="2057400"/>
            <a:chOff x="288" y="192"/>
            <a:chExt cx="1296" cy="1296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 flipV="1">
              <a:off x="940" y="480"/>
              <a:ext cx="68" cy="364"/>
            </a:xfrm>
            <a:prstGeom prst="line">
              <a:avLst/>
            </a:prstGeom>
            <a:noFill/>
            <a:ln w="603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288" y="192"/>
              <a:ext cx="1296" cy="1296"/>
            </a:xfrm>
            <a:prstGeom prst="ellipse">
              <a:avLst/>
            </a:prstGeom>
            <a:noFill/>
            <a:ln w="635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3597168" y="1190172"/>
            <a:ext cx="1996427" cy="8708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Take one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Tacrine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from 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Monday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1:30 pm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3772914" y="1429030"/>
            <a:ext cx="451435" cy="358911"/>
            <a:chOff x="2686423" y="1848741"/>
            <a:chExt cx="150186" cy="134341"/>
          </a:xfrm>
        </p:grpSpPr>
        <p:sp>
          <p:nvSpPr>
            <p:cNvPr id="7" name="Delay 127"/>
            <p:cNvSpPr/>
            <p:nvPr/>
          </p:nvSpPr>
          <p:spPr>
            <a:xfrm rot="19795242">
              <a:off x="2754478" y="1848741"/>
              <a:ext cx="82131" cy="89708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elay 128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WED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FRI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24098" y="2142492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Snooze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56913" y="2142492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Skip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0752" y="6074433"/>
            <a:ext cx="6776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You forgot to take your medication – no interaction.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7" presetClass="emph" presetSubtype="0" repeatCount="3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mph" presetSubtype="0" repeatCount="300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219201"/>
            <a:ext cx="1996427" cy="1447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Calling Home!</a:t>
            </a:r>
          </a:p>
          <a:p>
            <a:pPr algn="ctr"/>
            <a:endParaRPr lang="en-US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1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Cancel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1:30 pm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59" y="1653337"/>
            <a:ext cx="900410" cy="900410"/>
          </a:xfrm>
          <a:prstGeom prst="rect">
            <a:avLst/>
          </a:prstGeom>
        </p:spPr>
      </p:pic>
      <p:sp>
        <p:nvSpPr>
          <p:cNvPr id="7" name="Rounded Rectangle 6">
            <a:hlinkHover r:id="" action="ppaction://hlinkshowjump?jump=nextslide"/>
          </p:cNvPr>
          <p:cNvSpPr/>
          <p:nvPr/>
        </p:nvSpPr>
        <p:spPr>
          <a:xfrm>
            <a:off x="3678280" y="3267361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OK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7" presetClass="emph" presetSubtype="0" repeatCount="3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219201"/>
            <a:ext cx="1996427" cy="1447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Calling Home!</a:t>
            </a:r>
          </a:p>
          <a:p>
            <a:pPr algn="ctr"/>
            <a:endParaRPr lang="en-US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1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Cancel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1:31 pm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59" y="1653337"/>
            <a:ext cx="900410" cy="900410"/>
          </a:xfrm>
          <a:prstGeom prst="rect">
            <a:avLst/>
          </a:prstGeom>
        </p:spPr>
      </p:pic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3678280" y="3267361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25400" dir="2700000" algn="b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OK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7" presetClass="emph" presetSubtype="0" repeatCount="3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3597168" y="1190172"/>
            <a:ext cx="1996427" cy="8708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Take one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Tacrine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from 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Monday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1:31 pm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3772914" y="1429030"/>
            <a:ext cx="451435" cy="358911"/>
            <a:chOff x="2686423" y="1848741"/>
            <a:chExt cx="150186" cy="134341"/>
          </a:xfrm>
        </p:grpSpPr>
        <p:sp>
          <p:nvSpPr>
            <p:cNvPr id="7" name="Delay 127"/>
            <p:cNvSpPr/>
            <p:nvPr/>
          </p:nvSpPr>
          <p:spPr>
            <a:xfrm rot="19795242">
              <a:off x="2754478" y="1848741"/>
              <a:ext cx="82131" cy="89708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elay 128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WED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13" name="Rectangle 12">
            <a:hlinkHover r:id="" action="ppaction://hlinkshowjump?jump=nextslide"/>
          </p:cNvPr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FRI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24098" y="2142492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Snooze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56913" y="2142492"/>
            <a:ext cx="9144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Skip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270" y="6074433"/>
            <a:ext cx="8603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After receiving the call from </a:t>
            </a:r>
            <a:r>
              <a:rPr lang="en-US" sz="2400" b="1" dirty="0" err="1" smtClean="0"/>
              <a:t>ePill</a:t>
            </a:r>
            <a:r>
              <a:rPr lang="en-US" sz="2400" b="1" dirty="0" smtClean="0"/>
              <a:t> Reminder, you will take your pill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3597168" y="1190172"/>
            <a:ext cx="1996427" cy="8708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Take one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Tacrine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from 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Monday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1:31 pm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3772914" y="1429030"/>
            <a:ext cx="451435" cy="358911"/>
            <a:chOff x="2686423" y="1848741"/>
            <a:chExt cx="150186" cy="134341"/>
          </a:xfrm>
        </p:grpSpPr>
        <p:sp>
          <p:nvSpPr>
            <p:cNvPr id="7" name="Delay 127"/>
            <p:cNvSpPr/>
            <p:nvPr/>
          </p:nvSpPr>
          <p:spPr>
            <a:xfrm rot="19795242">
              <a:off x="2754478" y="1848741"/>
              <a:ext cx="82131" cy="89708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elay 128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WED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FRI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sp>
        <p:nvSpPr>
          <p:cNvPr id="17" name="Curved Down Arrow 16"/>
          <p:cNvSpPr/>
          <p:nvPr/>
        </p:nvSpPr>
        <p:spPr>
          <a:xfrm flipH="1">
            <a:off x="2099100" y="4171868"/>
            <a:ext cx="1387900" cy="6731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3597168" y="1190172"/>
            <a:ext cx="1996427" cy="8708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Take one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Tacrine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from 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Monday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1:31 pm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3772914" y="1429030"/>
            <a:ext cx="451435" cy="358911"/>
            <a:chOff x="2686423" y="1848741"/>
            <a:chExt cx="150186" cy="134341"/>
          </a:xfrm>
        </p:grpSpPr>
        <p:sp>
          <p:nvSpPr>
            <p:cNvPr id="7" name="Delay 127"/>
            <p:cNvSpPr/>
            <p:nvPr/>
          </p:nvSpPr>
          <p:spPr>
            <a:xfrm rot="19795242">
              <a:off x="2754478" y="1848741"/>
              <a:ext cx="82131" cy="89708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elay 128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WED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FRI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grpSp>
        <p:nvGrpSpPr>
          <p:cNvPr id="18" name="Group 20"/>
          <p:cNvGrpSpPr/>
          <p:nvPr/>
        </p:nvGrpSpPr>
        <p:grpSpPr>
          <a:xfrm>
            <a:off x="3935651" y="3112621"/>
            <a:ext cx="316722" cy="256843"/>
            <a:chOff x="1584960" y="2425705"/>
            <a:chExt cx="1234440" cy="1001058"/>
          </a:xfrm>
        </p:grpSpPr>
        <p:sp>
          <p:nvSpPr>
            <p:cNvPr id="19" name="Diagonal Stripe 1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Diagonal Stripe 19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Rounded Rectangle 20">
            <a:hlinkHover r:id="" action="ppaction://hlinkshowjump?jump=nextslide"/>
          </p:cNvPr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Next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3597168" y="1190172"/>
            <a:ext cx="1996427" cy="8708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Take one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Tacrine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from </a:t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Monday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1:31 pm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3772914" y="1429030"/>
            <a:ext cx="451435" cy="358911"/>
            <a:chOff x="2686423" y="1848741"/>
            <a:chExt cx="150186" cy="134341"/>
          </a:xfrm>
        </p:grpSpPr>
        <p:sp>
          <p:nvSpPr>
            <p:cNvPr id="7" name="Delay 127"/>
            <p:cNvSpPr/>
            <p:nvPr/>
          </p:nvSpPr>
          <p:spPr>
            <a:xfrm rot="19795242">
              <a:off x="2754478" y="1848741"/>
              <a:ext cx="82131" cy="89708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elay 128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326599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WED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33417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THR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3681" y="342696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TUE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23679" y="3018405"/>
            <a:ext cx="502920" cy="408358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MON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23681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SUN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33417" y="3018405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FRI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33417" y="2609850"/>
            <a:ext cx="502920" cy="408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SAT</a:t>
            </a:r>
          </a:p>
        </p:txBody>
      </p:sp>
      <p:grpSp>
        <p:nvGrpSpPr>
          <p:cNvPr id="3" name="Group 20"/>
          <p:cNvGrpSpPr/>
          <p:nvPr/>
        </p:nvGrpSpPr>
        <p:grpSpPr>
          <a:xfrm>
            <a:off x="3935651" y="3112621"/>
            <a:ext cx="316722" cy="256843"/>
            <a:chOff x="1584960" y="2425705"/>
            <a:chExt cx="1234440" cy="1001058"/>
          </a:xfrm>
        </p:grpSpPr>
        <p:sp>
          <p:nvSpPr>
            <p:cNvPr id="19" name="Diagonal Stripe 18"/>
            <p:cNvSpPr/>
            <p:nvPr/>
          </p:nvSpPr>
          <p:spPr>
            <a:xfrm>
              <a:off x="2072640" y="2425705"/>
              <a:ext cx="746760" cy="1001058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Diagonal Stripe 19"/>
            <p:cNvSpPr/>
            <p:nvPr/>
          </p:nvSpPr>
          <p:spPr>
            <a:xfrm flipH="1">
              <a:off x="1584960" y="2805733"/>
              <a:ext cx="502920" cy="621030"/>
            </a:xfrm>
            <a:prstGeom prst="diagStripe">
              <a:avLst>
                <a:gd name="adj" fmla="val 21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4061352" y="2229822"/>
            <a:ext cx="972663" cy="26089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25400" dir="2700000" algn="b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Next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269242"/>
            <a:ext cx="1996427" cy="16513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Good</a:t>
            </a:r>
          </a:p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You have taken by average </a:t>
            </a:r>
            <a:r>
              <a:rPr lang="en-US" sz="1600" b="1" dirty="0" smtClean="0">
                <a:solidFill>
                  <a:srgbClr val="FF0000"/>
                </a:solidFill>
              </a:rPr>
              <a:t>90%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 of your medication on time this week</a:t>
            </a:r>
          </a:p>
        </p:txBody>
      </p:sp>
      <p:sp>
        <p:nvSpPr>
          <p:cNvPr id="10" name="Rounded Rectangle 9">
            <a:hlinkHover r:id="" action="ppaction://hlinkshowjump?jump=nextslide"/>
          </p:cNvPr>
          <p:cNvSpPr/>
          <p:nvPr/>
        </p:nvSpPr>
        <p:spPr>
          <a:xfrm>
            <a:off x="3678280" y="3171825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1:32 pm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hlinkHover r:id="" action="ppaction://hlinkshowjump?jump=previousslide"/>
          </p:cNvPr>
          <p:cNvSpPr/>
          <p:nvPr/>
        </p:nvSpPr>
        <p:spPr>
          <a:xfrm>
            <a:off x="3505200" y="784860"/>
            <a:ext cx="2186940" cy="30708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3678280" y="1247138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Sync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78280" y="1705182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Refill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10:20 am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269242"/>
            <a:ext cx="1996427" cy="16513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Good</a:t>
            </a:r>
          </a:p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You have taken by average </a:t>
            </a:r>
            <a:r>
              <a:rPr lang="en-US" sz="1600" b="1" dirty="0" smtClean="0">
                <a:solidFill>
                  <a:srgbClr val="FF0000"/>
                </a:solidFill>
              </a:rPr>
              <a:t>90%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 of your medication on time this week</a:t>
            </a:r>
          </a:p>
        </p:txBody>
      </p:sp>
      <p:sp>
        <p:nvSpPr>
          <p:cNvPr id="10" name="Rounded Rectangle 9">
            <a:hlinkClick r:id="" action="ppaction://hlinkshowjump?jump=nextslide"/>
          </p:cNvPr>
          <p:cNvSpPr/>
          <p:nvPr/>
        </p:nvSpPr>
        <p:spPr>
          <a:xfrm>
            <a:off x="3678280" y="3171825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OK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1:32 pm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/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solidFill>
            <a:srgbClr val="008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4602701" y="795947"/>
            <a:ext cx="1097280" cy="1527048"/>
          </a:xfrm>
          <a:prstGeom prst="rect">
            <a:avLst/>
          </a:prstGeom>
          <a:solidFill>
            <a:srgbClr val="FFC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505421" y="2326944"/>
            <a:ext cx="1097280" cy="1527048"/>
          </a:xfrm>
          <a:prstGeom prst="rect">
            <a:avLst/>
          </a:prstGeom>
          <a:solidFill>
            <a:srgbClr val="CC0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602701" y="2326944"/>
            <a:ext cx="1097280" cy="1527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3"/>
          <p:cNvGrpSpPr/>
          <p:nvPr/>
        </p:nvGrpSpPr>
        <p:grpSpPr>
          <a:xfrm>
            <a:off x="4796311" y="1137128"/>
            <a:ext cx="699220" cy="712682"/>
            <a:chOff x="4808106" y="1743957"/>
            <a:chExt cx="823347" cy="839197"/>
          </a:xfrm>
        </p:grpSpPr>
        <p:sp>
          <p:nvSpPr>
            <p:cNvPr id="93" name="Oval 92"/>
            <p:cNvSpPr/>
            <p:nvPr/>
          </p:nvSpPr>
          <p:spPr>
            <a:xfrm>
              <a:off x="4839655" y="1778869"/>
              <a:ext cx="763405" cy="749504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808106" y="1750465"/>
              <a:ext cx="823347" cy="808354"/>
            </a:xfrm>
            <a:prstGeom prst="ellipse">
              <a:avLst/>
            </a:prstGeom>
            <a:noFill/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99950" y="1743957"/>
              <a:ext cx="352199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36828" y="1786918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26126" y="19098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2151" y="204677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08570" y="218418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15105" y="2304813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28343" y="2365706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58722" y="2270585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7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848457" y="21711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8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813755" y="203631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9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812432" y="1892064"/>
              <a:ext cx="351258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10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915754" y="1781781"/>
              <a:ext cx="369440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rot="10800000" flipV="1">
              <a:off x="4967173" y="2130885"/>
              <a:ext cx="209361" cy="62047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6200000" flipH="1">
              <a:off x="5088359" y="2218122"/>
              <a:ext cx="287801" cy="64204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5178075" y="2100050"/>
              <a:ext cx="51102" cy="493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4766616" y="1896865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569621" y="1896865"/>
            <a:ext cx="1033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22"/>
          <p:cNvGrpSpPr/>
          <p:nvPr/>
        </p:nvGrpSpPr>
        <p:grpSpPr>
          <a:xfrm>
            <a:off x="4720403" y="2589708"/>
            <a:ext cx="850964" cy="661288"/>
            <a:chOff x="4760842" y="2689078"/>
            <a:chExt cx="850964" cy="661288"/>
          </a:xfrm>
        </p:grpSpPr>
        <p:grpSp>
          <p:nvGrpSpPr>
            <p:cNvPr id="4" name="Group 121"/>
            <p:cNvGrpSpPr/>
            <p:nvPr/>
          </p:nvGrpSpPr>
          <p:grpSpPr>
            <a:xfrm>
              <a:off x="4760842" y="2756535"/>
              <a:ext cx="790326" cy="593831"/>
              <a:chOff x="4760842" y="2756535"/>
              <a:chExt cx="790326" cy="593831"/>
            </a:xfrm>
          </p:grpSpPr>
          <p:sp>
            <p:nvSpPr>
              <p:cNvPr id="142" name="Rounded Rectangle 141"/>
              <p:cNvSpPr/>
              <p:nvPr/>
            </p:nvSpPr>
            <p:spPr>
              <a:xfrm>
                <a:off x="4797634" y="2762361"/>
                <a:ext cx="753534" cy="588005"/>
              </a:xfrm>
              <a:prstGeom prst="roundRect">
                <a:avLst/>
              </a:prstGeom>
              <a:solidFill>
                <a:srgbClr val="D9D9D9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4797634" y="2756535"/>
                <a:ext cx="753534" cy="158123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229951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31555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433153" y="2979225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28347" y="3072368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229945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331549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433147" y="307235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128341" y="315703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229939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331543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433141" y="3157020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760842" y="2930232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20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4810742" y="2689078"/>
              <a:ext cx="801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>
                      <a:lumMod val="95000"/>
                    </a:schemeClr>
                  </a:solidFill>
                </a:rPr>
                <a:t>November</a:t>
              </a:r>
              <a:endParaRPr lang="en-US" sz="105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4697930" y="3390907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3603308" y="1096747"/>
            <a:ext cx="876932" cy="721822"/>
            <a:chOff x="1551512" y="1673378"/>
            <a:chExt cx="876932" cy="721822"/>
          </a:xfrm>
        </p:grpSpPr>
        <p:sp>
          <p:nvSpPr>
            <p:cNvPr id="158" name="Trapezoid 157"/>
            <p:cNvSpPr/>
            <p:nvPr/>
          </p:nvSpPr>
          <p:spPr>
            <a:xfrm rot="10800000">
              <a:off x="1662637" y="2032000"/>
              <a:ext cx="734491" cy="298450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1644336" y="1773681"/>
              <a:ext cx="203514" cy="201169"/>
            </a:xfrm>
            <a:prstGeom prst="line">
              <a:avLst/>
            </a:prstGeom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1551512" y="1673378"/>
              <a:ext cx="147548" cy="138404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828268" y="1976967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R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894550" y="2056646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X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1627713" y="1974850"/>
              <a:ext cx="800731" cy="6350"/>
            </a:xfrm>
            <a:prstGeom prst="line">
              <a:avLst/>
            </a:prstGeom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Rectangle 163"/>
          <p:cNvSpPr/>
          <p:nvPr/>
        </p:nvSpPr>
        <p:spPr>
          <a:xfrm>
            <a:off x="3569621" y="3390907"/>
            <a:ext cx="954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Profile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Cross 176"/>
          <p:cNvSpPr/>
          <p:nvPr/>
        </p:nvSpPr>
        <p:spPr>
          <a:xfrm>
            <a:off x="3696132" y="2576163"/>
            <a:ext cx="712931" cy="712931"/>
          </a:xfrm>
          <a:prstGeom prst="plus">
            <a:avLst>
              <a:gd name="adj" fmla="val 29960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noFill/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1:33 pm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03308" y="6074433"/>
            <a:ext cx="2071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END OF TASK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5238"/>
            <a:ext cx="9144000" cy="53482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27877" y="625238"/>
            <a:ext cx="7654124" cy="6039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Task #2: Over the Counter, Drug-Drug Interaction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E:\Personal\Sepid\IUPUI\proposal_PocDoc\Render\pillreminder_s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935" y="1160060"/>
            <a:ext cx="6076950" cy="5305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/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solidFill>
            <a:srgbClr val="008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4602701" y="795947"/>
            <a:ext cx="1097280" cy="1527048"/>
          </a:xfrm>
          <a:prstGeom prst="rect">
            <a:avLst/>
          </a:prstGeom>
          <a:solidFill>
            <a:srgbClr val="FFC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505421" y="2326944"/>
            <a:ext cx="1097280" cy="1527048"/>
          </a:xfrm>
          <a:prstGeom prst="rect">
            <a:avLst/>
          </a:prstGeom>
          <a:solidFill>
            <a:srgbClr val="CC0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602701" y="2326944"/>
            <a:ext cx="1097280" cy="1527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3"/>
          <p:cNvGrpSpPr/>
          <p:nvPr/>
        </p:nvGrpSpPr>
        <p:grpSpPr>
          <a:xfrm>
            <a:off x="4796311" y="1137128"/>
            <a:ext cx="699220" cy="712682"/>
            <a:chOff x="4808106" y="1743957"/>
            <a:chExt cx="823347" cy="839197"/>
          </a:xfrm>
        </p:grpSpPr>
        <p:sp>
          <p:nvSpPr>
            <p:cNvPr id="93" name="Oval 92"/>
            <p:cNvSpPr/>
            <p:nvPr/>
          </p:nvSpPr>
          <p:spPr>
            <a:xfrm>
              <a:off x="4839655" y="1778869"/>
              <a:ext cx="763405" cy="749504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808106" y="1750465"/>
              <a:ext cx="823347" cy="808354"/>
            </a:xfrm>
            <a:prstGeom prst="ellipse">
              <a:avLst/>
            </a:prstGeom>
            <a:noFill/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99950" y="1743957"/>
              <a:ext cx="352199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36828" y="1786918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26126" y="19098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2151" y="204677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08570" y="218418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15105" y="2304813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28343" y="2365706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58722" y="2270585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7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848457" y="21711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8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813755" y="203631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9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812432" y="1892064"/>
              <a:ext cx="351258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10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915754" y="1781781"/>
              <a:ext cx="369440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rot="10800000" flipV="1">
              <a:off x="4967173" y="2130885"/>
              <a:ext cx="209361" cy="62047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6200000" flipH="1">
              <a:off x="5088359" y="2218122"/>
              <a:ext cx="287801" cy="64204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5178075" y="2100050"/>
              <a:ext cx="51102" cy="493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4766616" y="1896865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569621" y="1896865"/>
            <a:ext cx="1033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22"/>
          <p:cNvGrpSpPr/>
          <p:nvPr/>
        </p:nvGrpSpPr>
        <p:grpSpPr>
          <a:xfrm>
            <a:off x="4720403" y="2589708"/>
            <a:ext cx="850964" cy="661288"/>
            <a:chOff x="4760842" y="2689078"/>
            <a:chExt cx="850964" cy="661288"/>
          </a:xfrm>
        </p:grpSpPr>
        <p:grpSp>
          <p:nvGrpSpPr>
            <p:cNvPr id="4" name="Group 121"/>
            <p:cNvGrpSpPr/>
            <p:nvPr/>
          </p:nvGrpSpPr>
          <p:grpSpPr>
            <a:xfrm>
              <a:off x="4760842" y="2756535"/>
              <a:ext cx="790326" cy="593831"/>
              <a:chOff x="4760842" y="2756535"/>
              <a:chExt cx="790326" cy="593831"/>
            </a:xfrm>
          </p:grpSpPr>
          <p:sp>
            <p:nvSpPr>
              <p:cNvPr id="142" name="Rounded Rectangle 141"/>
              <p:cNvSpPr/>
              <p:nvPr/>
            </p:nvSpPr>
            <p:spPr>
              <a:xfrm>
                <a:off x="4797634" y="2762361"/>
                <a:ext cx="753534" cy="588005"/>
              </a:xfrm>
              <a:prstGeom prst="roundRect">
                <a:avLst/>
              </a:prstGeom>
              <a:solidFill>
                <a:srgbClr val="D9D9D9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4797634" y="2756535"/>
                <a:ext cx="753534" cy="158123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229951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31555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433153" y="2979225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28347" y="3072368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229945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331549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433147" y="307235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128341" y="315703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229939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331543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433141" y="3157020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760842" y="2930232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20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4810742" y="2689078"/>
              <a:ext cx="801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>
                      <a:lumMod val="95000"/>
                    </a:schemeClr>
                  </a:solidFill>
                </a:rPr>
                <a:t>November</a:t>
              </a:r>
              <a:endParaRPr lang="en-US" sz="105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4697930" y="3390907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3603308" y="1096747"/>
            <a:ext cx="876932" cy="721822"/>
            <a:chOff x="1551512" y="1673378"/>
            <a:chExt cx="876932" cy="721822"/>
          </a:xfrm>
        </p:grpSpPr>
        <p:sp>
          <p:nvSpPr>
            <p:cNvPr id="158" name="Trapezoid 157"/>
            <p:cNvSpPr/>
            <p:nvPr/>
          </p:nvSpPr>
          <p:spPr>
            <a:xfrm rot="10800000">
              <a:off x="1662637" y="2032000"/>
              <a:ext cx="734491" cy="298450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1644336" y="1773681"/>
              <a:ext cx="203514" cy="201169"/>
            </a:xfrm>
            <a:prstGeom prst="line">
              <a:avLst/>
            </a:prstGeom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1551512" y="1673378"/>
              <a:ext cx="147548" cy="138404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828268" y="1976967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R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894550" y="2056646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X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1627713" y="1974850"/>
              <a:ext cx="800731" cy="6350"/>
            </a:xfrm>
            <a:prstGeom prst="line">
              <a:avLst/>
            </a:prstGeom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Rectangle 163"/>
          <p:cNvSpPr/>
          <p:nvPr/>
        </p:nvSpPr>
        <p:spPr>
          <a:xfrm>
            <a:off x="3569621" y="3390907"/>
            <a:ext cx="954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Profile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Cross 176"/>
          <p:cNvSpPr/>
          <p:nvPr/>
        </p:nvSpPr>
        <p:spPr>
          <a:xfrm>
            <a:off x="3696132" y="2576163"/>
            <a:ext cx="712931" cy="712931"/>
          </a:xfrm>
          <a:prstGeom prst="plus">
            <a:avLst>
              <a:gd name="adj" fmla="val 29960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hlinkHover r:id="" action="ppaction://hlinkshowjump?jump=nextslide"/>
          </p:cNvPr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noFill/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10:20 am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756722" y="6074433"/>
            <a:ext cx="576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You want to add/sync it with </a:t>
            </a:r>
            <a:r>
              <a:rPr lang="en-US" sz="2400" b="1" dirty="0" err="1" smtClean="0"/>
              <a:t>ePill</a:t>
            </a:r>
            <a:r>
              <a:rPr lang="en-US" sz="2400" b="1" dirty="0" smtClean="0"/>
              <a:t> Reminder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69392" y="5612768"/>
            <a:ext cx="653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You are in CVS and found </a:t>
            </a:r>
            <a:r>
              <a:rPr lang="en-US" sz="2400" b="1" dirty="0" err="1" smtClean="0"/>
              <a:t>Zocor</a:t>
            </a:r>
            <a:r>
              <a:rPr lang="en-US" sz="2400" b="1" dirty="0" smtClean="0"/>
              <a:t> (over the counter)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70"/>
          <p:cNvSpPr/>
          <p:nvPr/>
        </p:nvSpPr>
        <p:spPr>
          <a:xfrm>
            <a:off x="4602701" y="795947"/>
            <a:ext cx="1097280" cy="1527048"/>
          </a:xfrm>
          <a:prstGeom prst="rect">
            <a:avLst/>
          </a:prstGeom>
          <a:solidFill>
            <a:srgbClr val="FFC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505421" y="2326944"/>
            <a:ext cx="1097280" cy="1527048"/>
          </a:xfrm>
          <a:prstGeom prst="rect">
            <a:avLst/>
          </a:prstGeom>
          <a:solidFill>
            <a:srgbClr val="CC0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602701" y="2326944"/>
            <a:ext cx="1097280" cy="1527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3"/>
          <p:cNvGrpSpPr/>
          <p:nvPr/>
        </p:nvGrpSpPr>
        <p:grpSpPr>
          <a:xfrm>
            <a:off x="4796311" y="1137128"/>
            <a:ext cx="699220" cy="712682"/>
            <a:chOff x="4808106" y="1743957"/>
            <a:chExt cx="823347" cy="839197"/>
          </a:xfrm>
        </p:grpSpPr>
        <p:sp>
          <p:nvSpPr>
            <p:cNvPr id="93" name="Oval 92"/>
            <p:cNvSpPr/>
            <p:nvPr/>
          </p:nvSpPr>
          <p:spPr>
            <a:xfrm>
              <a:off x="4839655" y="1778869"/>
              <a:ext cx="763405" cy="749504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808106" y="1750465"/>
              <a:ext cx="823347" cy="808354"/>
            </a:xfrm>
            <a:prstGeom prst="ellipse">
              <a:avLst/>
            </a:prstGeom>
            <a:noFill/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99950" y="1743957"/>
              <a:ext cx="352199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36828" y="1786918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26126" y="19098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2151" y="204677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08570" y="218418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15105" y="2304813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28343" y="2365706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58722" y="2270585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7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848457" y="21711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8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813755" y="203631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9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812432" y="1892064"/>
              <a:ext cx="351258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10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915754" y="1781781"/>
              <a:ext cx="369440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rot="10800000" flipV="1">
              <a:off x="4967173" y="2130885"/>
              <a:ext cx="209361" cy="62047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6200000" flipH="1">
              <a:off x="5088359" y="2218122"/>
              <a:ext cx="287801" cy="64204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5178075" y="2100050"/>
              <a:ext cx="51102" cy="493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4766616" y="1896865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22"/>
          <p:cNvGrpSpPr/>
          <p:nvPr/>
        </p:nvGrpSpPr>
        <p:grpSpPr>
          <a:xfrm>
            <a:off x="4720403" y="2589708"/>
            <a:ext cx="850964" cy="661288"/>
            <a:chOff x="4760842" y="2689078"/>
            <a:chExt cx="850964" cy="661288"/>
          </a:xfrm>
        </p:grpSpPr>
        <p:grpSp>
          <p:nvGrpSpPr>
            <p:cNvPr id="4" name="Group 121"/>
            <p:cNvGrpSpPr/>
            <p:nvPr/>
          </p:nvGrpSpPr>
          <p:grpSpPr>
            <a:xfrm>
              <a:off x="4760842" y="2756535"/>
              <a:ext cx="790326" cy="593831"/>
              <a:chOff x="4760842" y="2756535"/>
              <a:chExt cx="790326" cy="593831"/>
            </a:xfrm>
          </p:grpSpPr>
          <p:sp>
            <p:nvSpPr>
              <p:cNvPr id="142" name="Rounded Rectangle 141"/>
              <p:cNvSpPr/>
              <p:nvPr/>
            </p:nvSpPr>
            <p:spPr>
              <a:xfrm>
                <a:off x="4797634" y="2762361"/>
                <a:ext cx="753534" cy="588005"/>
              </a:xfrm>
              <a:prstGeom prst="roundRect">
                <a:avLst/>
              </a:prstGeom>
              <a:solidFill>
                <a:srgbClr val="D9D9D9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4797634" y="2756535"/>
                <a:ext cx="753534" cy="158123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229951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31555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433153" y="2979225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28347" y="3072368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229945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331549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433147" y="307235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128341" y="315703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229939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331543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433141" y="3157020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760842" y="2930232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20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4810742" y="2689078"/>
              <a:ext cx="801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>
                      <a:lumMod val="95000"/>
                    </a:schemeClr>
                  </a:solidFill>
                </a:rPr>
                <a:t>November</a:t>
              </a:r>
              <a:endParaRPr lang="en-US" sz="105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4697930" y="3390907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569621" y="3390907"/>
            <a:ext cx="954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Profile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Cross 176"/>
          <p:cNvSpPr/>
          <p:nvPr/>
        </p:nvSpPr>
        <p:spPr>
          <a:xfrm>
            <a:off x="3696132" y="2576163"/>
            <a:ext cx="712931" cy="712931"/>
          </a:xfrm>
          <a:prstGeom prst="plus">
            <a:avLst>
              <a:gd name="adj" fmla="val 29960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hlinkHover r:id="" action="ppaction://hlinkshowjump?jump=previousslide"/>
          </p:cNvPr>
          <p:cNvSpPr/>
          <p:nvPr/>
        </p:nvSpPr>
        <p:spPr>
          <a:xfrm>
            <a:off x="3505421" y="795947"/>
            <a:ext cx="2194560" cy="3058045"/>
          </a:xfrm>
          <a:prstGeom prst="rect">
            <a:avLst/>
          </a:prstGeom>
          <a:solidFill>
            <a:srgbClr val="B2B2B2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hlinkClick r:id="" action="ppaction://hlinkshowjump?jump=nextslide"/>
          </p:cNvPr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solidFill>
            <a:srgbClr val="008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3569621" y="1896865"/>
            <a:ext cx="1033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3603308" y="1096747"/>
            <a:ext cx="876932" cy="721822"/>
            <a:chOff x="1551512" y="1673378"/>
            <a:chExt cx="876932" cy="721822"/>
          </a:xfrm>
        </p:grpSpPr>
        <p:sp>
          <p:nvSpPr>
            <p:cNvPr id="158" name="Trapezoid 157"/>
            <p:cNvSpPr/>
            <p:nvPr/>
          </p:nvSpPr>
          <p:spPr>
            <a:xfrm rot="10800000">
              <a:off x="1662637" y="2032000"/>
              <a:ext cx="734491" cy="298450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1644336" y="1773681"/>
              <a:ext cx="203514" cy="201169"/>
            </a:xfrm>
            <a:prstGeom prst="line">
              <a:avLst/>
            </a:prstGeom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1551512" y="1673378"/>
              <a:ext cx="147548" cy="138404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828268" y="1976967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R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894550" y="2056646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X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1627713" y="1974850"/>
              <a:ext cx="800731" cy="6350"/>
            </a:xfrm>
            <a:prstGeom prst="line">
              <a:avLst/>
            </a:prstGeom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hlinkClick r:id="" action="ppaction://hlinkshowjump?jump=nextslide"/>
          </p:cNvPr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10:20 am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>
            <a:hlinkHover r:id="" action="ppaction://hlinkshowjump?jump=nextslide"/>
          </p:cNvPr>
          <p:cNvSpPr/>
          <p:nvPr/>
        </p:nvSpPr>
        <p:spPr>
          <a:xfrm>
            <a:off x="3678280" y="124713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Sync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678280" y="1705182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Refill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10:20 am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hlinkHover r:id="" action="ppaction://hlinkshowjump?jump=previousslide"/>
          </p:cNvPr>
          <p:cNvSpPr/>
          <p:nvPr/>
        </p:nvSpPr>
        <p:spPr>
          <a:xfrm>
            <a:off x="3505200" y="784860"/>
            <a:ext cx="2186940" cy="30708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3678280" y="1247138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Sync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78280" y="1705182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Refill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10:20 am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hlinkHover r:id="" action="ppaction://hlinkshowjump?jump=nextslide"/>
          </p:cNvPr>
          <p:cNvSpPr/>
          <p:nvPr/>
        </p:nvSpPr>
        <p:spPr>
          <a:xfrm>
            <a:off x="3697330" y="2184398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Barcode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697330" y="2617042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USB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697330" y="3049686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Wireless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4858209" y="2244461"/>
            <a:ext cx="466455" cy="247164"/>
            <a:chOff x="2031208" y="1938028"/>
            <a:chExt cx="466455" cy="247164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1908817" y="2061213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035816" y="2061207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162815" y="2061201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289020" y="2061207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1953534" y="2060431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080533" y="2060425"/>
              <a:ext cx="246370" cy="1588"/>
            </a:xfrm>
            <a:prstGeom prst="line">
              <a:avLst/>
            </a:prstGeom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207532" y="2060419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325270" y="2060425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1993481" y="2061207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2120480" y="2061201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2247479" y="2061195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2373684" y="2061201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>
            <a:off x="4887424" y="2680935"/>
            <a:ext cx="397227" cy="252413"/>
            <a:chOff x="2076450" y="2079879"/>
            <a:chExt cx="256241" cy="164582"/>
          </a:xfrm>
        </p:grpSpPr>
        <p:grpSp>
          <p:nvGrpSpPr>
            <p:cNvPr id="4" name="Group 70"/>
            <p:cNvGrpSpPr/>
            <p:nvPr/>
          </p:nvGrpSpPr>
          <p:grpSpPr>
            <a:xfrm>
              <a:off x="2076450" y="2083812"/>
              <a:ext cx="256241" cy="160649"/>
              <a:chOff x="2076450" y="2083812"/>
              <a:chExt cx="431800" cy="316488"/>
            </a:xfrm>
            <a:solidFill>
              <a:schemeClr val="bg1">
                <a:lumMod val="95000"/>
              </a:schemeClr>
            </a:solidFill>
          </p:grpSpPr>
          <p:sp>
            <p:nvSpPr>
              <p:cNvPr id="65" name="Bent Arrow 64"/>
              <p:cNvSpPr/>
              <p:nvPr/>
            </p:nvSpPr>
            <p:spPr>
              <a:xfrm>
                <a:off x="2286000" y="2083812"/>
                <a:ext cx="101600" cy="100586"/>
              </a:xfrm>
              <a:prstGeom prst="bentArrow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Bent Arrow 66"/>
              <p:cNvSpPr/>
              <p:nvPr/>
            </p:nvSpPr>
            <p:spPr>
              <a:xfrm rot="10800000" flipH="1">
                <a:off x="2330450" y="2181312"/>
                <a:ext cx="101600" cy="218988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43750"/>
                </a:avLst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2095500" y="2184398"/>
                <a:ext cx="412750" cy="1588"/>
              </a:xfrm>
              <a:prstGeom prst="line">
                <a:avLst/>
              </a:prstGeom>
              <a:grpFill/>
              <a:ln w="158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2076450" y="2149562"/>
                <a:ext cx="45719" cy="63943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2241769" y="2079879"/>
              <a:ext cx="27131" cy="324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Oval 75"/>
          <p:cNvSpPr/>
          <p:nvPr/>
        </p:nvSpPr>
        <p:spPr>
          <a:xfrm>
            <a:off x="5181803" y="2884130"/>
            <a:ext cx="42059" cy="497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/>
          <p:cNvSpPr/>
          <p:nvPr/>
        </p:nvSpPr>
        <p:spPr>
          <a:xfrm rot="16200000" flipV="1">
            <a:off x="5247157" y="2717992"/>
            <a:ext cx="75291" cy="89605"/>
          </a:xfrm>
          <a:prstGeom prst="triangle">
            <a:avLst/>
          </a:prstGeom>
          <a:solidFill>
            <a:srgbClr val="F2F2F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1"/>
          <p:cNvGrpSpPr/>
          <p:nvPr/>
        </p:nvGrpSpPr>
        <p:grpSpPr>
          <a:xfrm>
            <a:off x="5068759" y="3118581"/>
            <a:ext cx="234950" cy="194414"/>
            <a:chOff x="1981200" y="2175405"/>
            <a:chExt cx="234950" cy="194414"/>
          </a:xfrm>
        </p:grpSpPr>
        <p:sp>
          <p:nvSpPr>
            <p:cNvPr id="78" name="Block Arc 77"/>
            <p:cNvSpPr/>
            <p:nvPr/>
          </p:nvSpPr>
          <p:spPr>
            <a:xfrm>
              <a:off x="2025650" y="2245255"/>
              <a:ext cx="146050" cy="116945"/>
            </a:xfrm>
            <a:prstGeom prst="blockArc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Block Arc 78"/>
            <p:cNvSpPr/>
            <p:nvPr/>
          </p:nvSpPr>
          <p:spPr>
            <a:xfrm>
              <a:off x="1981200" y="2175405"/>
              <a:ext cx="234950" cy="174095"/>
            </a:xfrm>
            <a:prstGeom prst="blockArc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076450" y="2324100"/>
              <a:ext cx="45719" cy="45719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3678280" y="1246126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Sync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10:20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hlinkHover r:id="" action="ppaction://hlinkshowjump?jump=previousslide"/>
          </p:cNvPr>
          <p:cNvSpPr/>
          <p:nvPr/>
        </p:nvSpPr>
        <p:spPr>
          <a:xfrm>
            <a:off x="3505200" y="784860"/>
            <a:ext cx="2186940" cy="30708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hlinkClick r:id="" action="ppaction://hlinkshowjump?jump=nextslide"/>
          </p:cNvPr>
          <p:cNvSpPr/>
          <p:nvPr/>
        </p:nvSpPr>
        <p:spPr>
          <a:xfrm>
            <a:off x="3697330" y="2184398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Barcode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697330" y="2617042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USB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697330" y="3049686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Wireless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4858209" y="2244461"/>
            <a:ext cx="466455" cy="247164"/>
            <a:chOff x="2031208" y="1938028"/>
            <a:chExt cx="466455" cy="247164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1908817" y="2061213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035816" y="2061207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162815" y="2061201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289020" y="2061207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1953534" y="2060431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080533" y="2060425"/>
              <a:ext cx="246370" cy="1588"/>
            </a:xfrm>
            <a:prstGeom prst="line">
              <a:avLst/>
            </a:prstGeom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207532" y="2060419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325270" y="2060425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1993481" y="2061207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2120480" y="2061201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2247479" y="2061195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2373684" y="2061201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>
            <a:off x="4887424" y="2680935"/>
            <a:ext cx="397227" cy="252413"/>
            <a:chOff x="2076450" y="2079879"/>
            <a:chExt cx="256241" cy="164582"/>
          </a:xfrm>
        </p:grpSpPr>
        <p:grpSp>
          <p:nvGrpSpPr>
            <p:cNvPr id="4" name="Group 70"/>
            <p:cNvGrpSpPr/>
            <p:nvPr/>
          </p:nvGrpSpPr>
          <p:grpSpPr>
            <a:xfrm>
              <a:off x="2076450" y="2083812"/>
              <a:ext cx="256241" cy="160649"/>
              <a:chOff x="2076450" y="2083812"/>
              <a:chExt cx="431800" cy="316488"/>
            </a:xfrm>
            <a:solidFill>
              <a:schemeClr val="bg1">
                <a:lumMod val="95000"/>
              </a:schemeClr>
            </a:solidFill>
          </p:grpSpPr>
          <p:sp>
            <p:nvSpPr>
              <p:cNvPr id="65" name="Bent Arrow 64"/>
              <p:cNvSpPr/>
              <p:nvPr/>
            </p:nvSpPr>
            <p:spPr>
              <a:xfrm>
                <a:off x="2286000" y="2083812"/>
                <a:ext cx="101600" cy="100586"/>
              </a:xfrm>
              <a:prstGeom prst="bentArrow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Bent Arrow 66"/>
              <p:cNvSpPr/>
              <p:nvPr/>
            </p:nvSpPr>
            <p:spPr>
              <a:xfrm rot="10800000" flipH="1">
                <a:off x="2330450" y="2181312"/>
                <a:ext cx="101600" cy="218988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43750"/>
                </a:avLst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2095500" y="2184398"/>
                <a:ext cx="412750" cy="1588"/>
              </a:xfrm>
              <a:prstGeom prst="line">
                <a:avLst/>
              </a:prstGeom>
              <a:grpFill/>
              <a:ln w="158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2076450" y="2149562"/>
                <a:ext cx="45719" cy="63943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2241769" y="2079879"/>
              <a:ext cx="27131" cy="324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Oval 75"/>
          <p:cNvSpPr/>
          <p:nvPr/>
        </p:nvSpPr>
        <p:spPr>
          <a:xfrm>
            <a:off x="5181803" y="2884130"/>
            <a:ext cx="42059" cy="497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/>
          <p:cNvSpPr/>
          <p:nvPr/>
        </p:nvSpPr>
        <p:spPr>
          <a:xfrm rot="16200000" flipV="1">
            <a:off x="5247157" y="2717992"/>
            <a:ext cx="75291" cy="89605"/>
          </a:xfrm>
          <a:prstGeom prst="triangle">
            <a:avLst/>
          </a:prstGeom>
          <a:solidFill>
            <a:srgbClr val="F2F2F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1"/>
          <p:cNvGrpSpPr/>
          <p:nvPr/>
        </p:nvGrpSpPr>
        <p:grpSpPr>
          <a:xfrm>
            <a:off x="5068759" y="3118581"/>
            <a:ext cx="234950" cy="194414"/>
            <a:chOff x="1981200" y="2175405"/>
            <a:chExt cx="234950" cy="194414"/>
          </a:xfrm>
        </p:grpSpPr>
        <p:sp>
          <p:nvSpPr>
            <p:cNvPr id="78" name="Block Arc 77"/>
            <p:cNvSpPr/>
            <p:nvPr/>
          </p:nvSpPr>
          <p:spPr>
            <a:xfrm>
              <a:off x="2025650" y="2245255"/>
              <a:ext cx="146050" cy="116945"/>
            </a:xfrm>
            <a:prstGeom prst="blockArc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Block Arc 78"/>
            <p:cNvSpPr/>
            <p:nvPr/>
          </p:nvSpPr>
          <p:spPr>
            <a:xfrm>
              <a:off x="1981200" y="2175405"/>
              <a:ext cx="234950" cy="174095"/>
            </a:xfrm>
            <a:prstGeom prst="blockArc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076450" y="2324100"/>
              <a:ext cx="45719" cy="45719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3678280" y="1246126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Sync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10:20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648045"/>
            <a:ext cx="1996427" cy="4665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Please scan the barcode</a:t>
            </a:r>
          </a:p>
        </p:txBody>
      </p:sp>
      <p:sp>
        <p:nvSpPr>
          <p:cNvPr id="20" name="Rounded Rectangle 19">
            <a:hlinkHover r:id="" action="ppaction://hlinkshowjump?jump=nextslide"/>
          </p:cNvPr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10:21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3697330" y="2184398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Barcode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ounded Rectangle 46">
            <a:hlinkHover r:id="" action="ppaction://hlinkshowjump?jump=nextslide"/>
          </p:cNvPr>
          <p:cNvSpPr/>
          <p:nvPr/>
        </p:nvSpPr>
        <p:spPr>
          <a:xfrm>
            <a:off x="3697330" y="2617042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USB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697330" y="3049686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Wireless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858209" y="2244461"/>
            <a:ext cx="466455" cy="247164"/>
            <a:chOff x="2031208" y="1938028"/>
            <a:chExt cx="466455" cy="247164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1908817" y="2061213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035816" y="2061207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162815" y="2061201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289020" y="2061207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1953534" y="2060431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080533" y="2060425"/>
              <a:ext cx="246370" cy="1588"/>
            </a:xfrm>
            <a:prstGeom prst="line">
              <a:avLst/>
            </a:prstGeom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207532" y="2060419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325270" y="2060425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1993481" y="2061207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2120480" y="2061201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2247479" y="2061195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2373684" y="2061201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4887424" y="2680935"/>
            <a:ext cx="397227" cy="252413"/>
            <a:chOff x="2076450" y="2079879"/>
            <a:chExt cx="256241" cy="164582"/>
          </a:xfrm>
        </p:grpSpPr>
        <p:grpSp>
          <p:nvGrpSpPr>
            <p:cNvPr id="71" name="Group 70"/>
            <p:cNvGrpSpPr/>
            <p:nvPr/>
          </p:nvGrpSpPr>
          <p:grpSpPr>
            <a:xfrm>
              <a:off x="2076450" y="2083812"/>
              <a:ext cx="256241" cy="160649"/>
              <a:chOff x="2076450" y="2083812"/>
              <a:chExt cx="431800" cy="316488"/>
            </a:xfrm>
            <a:solidFill>
              <a:schemeClr val="bg1">
                <a:lumMod val="95000"/>
              </a:schemeClr>
            </a:solidFill>
          </p:grpSpPr>
          <p:sp>
            <p:nvSpPr>
              <p:cNvPr id="65" name="Bent Arrow 64"/>
              <p:cNvSpPr/>
              <p:nvPr/>
            </p:nvSpPr>
            <p:spPr>
              <a:xfrm>
                <a:off x="2286000" y="2083812"/>
                <a:ext cx="101600" cy="100586"/>
              </a:xfrm>
              <a:prstGeom prst="bentArrow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Bent Arrow 66"/>
              <p:cNvSpPr/>
              <p:nvPr/>
            </p:nvSpPr>
            <p:spPr>
              <a:xfrm rot="10800000" flipH="1">
                <a:off x="2330450" y="2181312"/>
                <a:ext cx="101600" cy="218988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43750"/>
                </a:avLst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2095500" y="2184398"/>
                <a:ext cx="412750" cy="1588"/>
              </a:xfrm>
              <a:prstGeom prst="line">
                <a:avLst/>
              </a:prstGeom>
              <a:grpFill/>
              <a:ln w="158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2076450" y="2149562"/>
                <a:ext cx="45719" cy="63943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2241769" y="2079879"/>
              <a:ext cx="27131" cy="324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Oval 75"/>
          <p:cNvSpPr/>
          <p:nvPr/>
        </p:nvSpPr>
        <p:spPr>
          <a:xfrm>
            <a:off x="5181803" y="2884130"/>
            <a:ext cx="42059" cy="497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/>
          <p:cNvSpPr/>
          <p:nvPr/>
        </p:nvSpPr>
        <p:spPr>
          <a:xfrm rot="16200000" flipV="1">
            <a:off x="5247157" y="2717992"/>
            <a:ext cx="75291" cy="89605"/>
          </a:xfrm>
          <a:prstGeom prst="triangle">
            <a:avLst/>
          </a:prstGeom>
          <a:solidFill>
            <a:srgbClr val="F2F2F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5068759" y="3118581"/>
            <a:ext cx="234950" cy="194414"/>
            <a:chOff x="1981200" y="2175405"/>
            <a:chExt cx="234950" cy="194414"/>
          </a:xfrm>
        </p:grpSpPr>
        <p:sp>
          <p:nvSpPr>
            <p:cNvPr id="78" name="Block Arc 77"/>
            <p:cNvSpPr/>
            <p:nvPr/>
          </p:nvSpPr>
          <p:spPr>
            <a:xfrm>
              <a:off x="2025650" y="2245255"/>
              <a:ext cx="146050" cy="116945"/>
            </a:xfrm>
            <a:prstGeom prst="blockArc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Block Arc 78"/>
            <p:cNvSpPr/>
            <p:nvPr/>
          </p:nvSpPr>
          <p:spPr>
            <a:xfrm>
              <a:off x="1981200" y="2175405"/>
              <a:ext cx="234950" cy="174095"/>
            </a:xfrm>
            <a:prstGeom prst="blockArc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076450" y="2324100"/>
              <a:ext cx="45719" cy="45719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3678280" y="1246126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Sync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10:20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hlinkHover r:id="" action="ppaction://hlinkshowjump?jump=previousslide"/>
          </p:cNvPr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648045"/>
            <a:ext cx="1996427" cy="4665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Please scan the barcode</a:t>
            </a:r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OK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10:21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Hover r:id="" action="ppaction://hlinkshowjump?jump=nextslide"/>
          </p:cNvPr>
          <p:cNvSpPr/>
          <p:nvPr/>
        </p:nvSpPr>
        <p:spPr>
          <a:xfrm>
            <a:off x="3678280" y="3321953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78280" y="3321953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Cancel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181540"/>
            <a:ext cx="1996427" cy="4665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Barcode found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10:21 am</a:t>
            </a:r>
          </a:p>
          <a:p>
            <a:endParaRPr lang="en-US" dirty="0"/>
          </a:p>
        </p:txBody>
      </p:sp>
      <p:pic>
        <p:nvPicPr>
          <p:cNvPr id="1026" name="Picture 2" descr="E:\Personal\Sepid\IUPUI\proposal_PocDoc\Render\barc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2803" y="1912740"/>
            <a:ext cx="1981837" cy="1189102"/>
          </a:xfrm>
          <a:prstGeom prst="rect">
            <a:avLst/>
          </a:prstGeom>
          <a:noFill/>
        </p:spPr>
      </p:pic>
      <p:sp>
        <p:nvSpPr>
          <p:cNvPr id="8" name="L-Shape 7"/>
          <p:cNvSpPr/>
          <p:nvPr/>
        </p:nvSpPr>
        <p:spPr>
          <a:xfrm>
            <a:off x="3678280" y="2754229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6200000">
            <a:off x="5181600" y="2754229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5400000">
            <a:off x="3678280" y="1756714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0800000">
            <a:off x="5181600" y="1756714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4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3678280" y="3321953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OK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181540"/>
            <a:ext cx="1996427" cy="4665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Barcode found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10:21 am</a:t>
            </a:r>
          </a:p>
          <a:p>
            <a:endParaRPr lang="en-US" dirty="0"/>
          </a:p>
        </p:txBody>
      </p:sp>
      <p:pic>
        <p:nvPicPr>
          <p:cNvPr id="1026" name="Picture 2" descr="E:\Personal\Sepid\IUPUI\proposal_PocDoc\Render\barc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2803" y="1912740"/>
            <a:ext cx="1981837" cy="1189102"/>
          </a:xfrm>
          <a:prstGeom prst="rect">
            <a:avLst/>
          </a:prstGeom>
          <a:noFill/>
        </p:spPr>
      </p:pic>
      <p:sp>
        <p:nvSpPr>
          <p:cNvPr id="8" name="L-Shape 7"/>
          <p:cNvSpPr/>
          <p:nvPr/>
        </p:nvSpPr>
        <p:spPr>
          <a:xfrm>
            <a:off x="3678280" y="2754229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6200000">
            <a:off x="5181600" y="2754229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5400000">
            <a:off x="3678280" y="1756714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0800000">
            <a:off x="5181600" y="1756714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Zocor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20 mgr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Indication:  High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Choles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27627" y="1098754"/>
            <a:ext cx="18199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Zocor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Simvastatin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Rounded Rectangle 67">
            <a:hlinkHover r:id="" action="ppaction://hlinkshowjump?jump=nextslide"/>
          </p:cNvPr>
          <p:cNvSpPr/>
          <p:nvPr/>
        </p:nvSpPr>
        <p:spPr>
          <a:xfrm>
            <a:off x="3603068" y="3460205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Cancel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10:22 am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5421" y="2141622"/>
            <a:ext cx="2176272" cy="601578"/>
          </a:xfrm>
          <a:prstGeom prst="rect">
            <a:avLst/>
          </a:prstGeom>
          <a:solidFill>
            <a:srgbClr val="FF0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71303" y="2154525"/>
            <a:ext cx="1932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Drug </a:t>
            </a:r>
            <a:b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 Detected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1996" y="2781300"/>
            <a:ext cx="20119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Diltiazem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 may significantly interact with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Zocor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 – talk to your doctor or pharmacist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18585" y="3460205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Ignore/Add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Zocor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20 mgr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Indication:  High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Choles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27627" y="1098754"/>
            <a:ext cx="18199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Zocor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Simvastatin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Rounded Rectangle 67">
            <a:hlinkClick r:id="" action="ppaction://hlinkshowjump?jump=nextslide"/>
          </p:cNvPr>
          <p:cNvSpPr/>
          <p:nvPr/>
        </p:nvSpPr>
        <p:spPr>
          <a:xfrm>
            <a:off x="3603068" y="3460205"/>
            <a:ext cx="972663" cy="26089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Cancel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10:22 am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5421" y="2141622"/>
            <a:ext cx="2176272" cy="601578"/>
          </a:xfrm>
          <a:prstGeom prst="rect">
            <a:avLst/>
          </a:prstGeom>
          <a:solidFill>
            <a:srgbClr val="FF0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71303" y="2154525"/>
            <a:ext cx="1932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Drug </a:t>
            </a:r>
            <a:b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 Detected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1996" y="2781300"/>
            <a:ext cx="20119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Diltiazem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 may significantly interact with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Zocor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 – talk to your doctor or pharmacist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18585" y="3460205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Ignore/Add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/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solidFill>
            <a:srgbClr val="008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4602701" y="795947"/>
            <a:ext cx="1097280" cy="1527048"/>
          </a:xfrm>
          <a:prstGeom prst="rect">
            <a:avLst/>
          </a:prstGeom>
          <a:solidFill>
            <a:srgbClr val="FFC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505421" y="2326944"/>
            <a:ext cx="1097280" cy="1527048"/>
          </a:xfrm>
          <a:prstGeom prst="rect">
            <a:avLst/>
          </a:prstGeom>
          <a:solidFill>
            <a:srgbClr val="CC0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602701" y="2326944"/>
            <a:ext cx="1097280" cy="1527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3"/>
          <p:cNvGrpSpPr/>
          <p:nvPr/>
        </p:nvGrpSpPr>
        <p:grpSpPr>
          <a:xfrm>
            <a:off x="4796311" y="1137128"/>
            <a:ext cx="699220" cy="712682"/>
            <a:chOff x="4808106" y="1743957"/>
            <a:chExt cx="823347" cy="839197"/>
          </a:xfrm>
        </p:grpSpPr>
        <p:sp>
          <p:nvSpPr>
            <p:cNvPr id="93" name="Oval 92"/>
            <p:cNvSpPr/>
            <p:nvPr/>
          </p:nvSpPr>
          <p:spPr>
            <a:xfrm>
              <a:off x="4839655" y="1778869"/>
              <a:ext cx="763405" cy="749504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808106" y="1750465"/>
              <a:ext cx="823347" cy="808354"/>
            </a:xfrm>
            <a:prstGeom prst="ellipse">
              <a:avLst/>
            </a:prstGeom>
            <a:noFill/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99950" y="1743957"/>
              <a:ext cx="352199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36828" y="1786918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26126" y="19098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2151" y="204677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08570" y="218418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15105" y="2304813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28343" y="2365706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58722" y="2270585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7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848457" y="21711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8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813755" y="203631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9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812432" y="1892064"/>
              <a:ext cx="351258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10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915754" y="1781781"/>
              <a:ext cx="369440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rot="10800000" flipV="1">
              <a:off x="4967173" y="2130885"/>
              <a:ext cx="209361" cy="62047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6200000" flipH="1">
              <a:off x="5088359" y="2218122"/>
              <a:ext cx="287801" cy="64204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5178075" y="2100050"/>
              <a:ext cx="51102" cy="493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4766616" y="1896865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569621" y="1896865"/>
            <a:ext cx="1033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22"/>
          <p:cNvGrpSpPr/>
          <p:nvPr/>
        </p:nvGrpSpPr>
        <p:grpSpPr>
          <a:xfrm>
            <a:off x="4720403" y="2589708"/>
            <a:ext cx="850964" cy="661288"/>
            <a:chOff x="4760842" y="2689078"/>
            <a:chExt cx="850964" cy="661288"/>
          </a:xfrm>
        </p:grpSpPr>
        <p:grpSp>
          <p:nvGrpSpPr>
            <p:cNvPr id="4" name="Group 121"/>
            <p:cNvGrpSpPr/>
            <p:nvPr/>
          </p:nvGrpSpPr>
          <p:grpSpPr>
            <a:xfrm>
              <a:off x="4760842" y="2756535"/>
              <a:ext cx="790326" cy="593831"/>
              <a:chOff x="4760842" y="2756535"/>
              <a:chExt cx="790326" cy="593831"/>
            </a:xfrm>
          </p:grpSpPr>
          <p:sp>
            <p:nvSpPr>
              <p:cNvPr id="142" name="Rounded Rectangle 141"/>
              <p:cNvSpPr/>
              <p:nvPr/>
            </p:nvSpPr>
            <p:spPr>
              <a:xfrm>
                <a:off x="4797634" y="2762361"/>
                <a:ext cx="753534" cy="588005"/>
              </a:xfrm>
              <a:prstGeom prst="roundRect">
                <a:avLst/>
              </a:prstGeom>
              <a:solidFill>
                <a:srgbClr val="D9D9D9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4797634" y="2756535"/>
                <a:ext cx="753534" cy="158123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229951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31555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433153" y="2979225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28347" y="3072368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229945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331549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433147" y="307235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128341" y="315703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229939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331543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433141" y="3157020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760842" y="2930232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20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4810742" y="2689078"/>
              <a:ext cx="801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>
                      <a:lumMod val="95000"/>
                    </a:schemeClr>
                  </a:solidFill>
                </a:rPr>
                <a:t>November</a:t>
              </a:r>
              <a:endParaRPr lang="en-US" sz="105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4697930" y="3390907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3603308" y="1096747"/>
            <a:ext cx="876932" cy="721822"/>
            <a:chOff x="1551512" y="1673378"/>
            <a:chExt cx="876932" cy="721822"/>
          </a:xfrm>
        </p:grpSpPr>
        <p:sp>
          <p:nvSpPr>
            <p:cNvPr id="158" name="Trapezoid 157"/>
            <p:cNvSpPr/>
            <p:nvPr/>
          </p:nvSpPr>
          <p:spPr>
            <a:xfrm rot="10800000">
              <a:off x="1662637" y="2032000"/>
              <a:ext cx="734491" cy="298450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1644336" y="1773681"/>
              <a:ext cx="203514" cy="201169"/>
            </a:xfrm>
            <a:prstGeom prst="line">
              <a:avLst/>
            </a:prstGeom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1551512" y="1673378"/>
              <a:ext cx="147548" cy="138404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828268" y="1976967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R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894550" y="2056646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X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1627713" y="1974850"/>
              <a:ext cx="800731" cy="6350"/>
            </a:xfrm>
            <a:prstGeom prst="line">
              <a:avLst/>
            </a:prstGeom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Rectangle 163"/>
          <p:cNvSpPr/>
          <p:nvPr/>
        </p:nvSpPr>
        <p:spPr>
          <a:xfrm>
            <a:off x="3569621" y="3390907"/>
            <a:ext cx="954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Profile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Cross 176"/>
          <p:cNvSpPr/>
          <p:nvPr/>
        </p:nvSpPr>
        <p:spPr>
          <a:xfrm>
            <a:off x="3696132" y="2576163"/>
            <a:ext cx="712931" cy="712931"/>
          </a:xfrm>
          <a:prstGeom prst="plus">
            <a:avLst>
              <a:gd name="adj" fmla="val 29960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hlinkHover r:id="" action="ppaction://hlinkshowjump?jump=nextslide"/>
          </p:cNvPr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noFill/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10:24 am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756722" y="6074433"/>
            <a:ext cx="576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You want to add/sync it with </a:t>
            </a:r>
            <a:r>
              <a:rPr lang="en-US" sz="2400" b="1" dirty="0" err="1" smtClean="0"/>
              <a:t>ePill</a:t>
            </a:r>
            <a:r>
              <a:rPr lang="en-US" sz="2400" b="1" dirty="0" smtClean="0"/>
              <a:t> Reminder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22466" y="5612768"/>
            <a:ext cx="563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Now you found </a:t>
            </a:r>
            <a:r>
              <a:rPr lang="en-US" sz="2400" b="1" dirty="0" err="1" smtClean="0"/>
              <a:t>Bufferin</a:t>
            </a:r>
            <a:r>
              <a:rPr lang="en-US" sz="2400" b="1" dirty="0" smtClean="0"/>
              <a:t> (over the counter)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70"/>
          <p:cNvSpPr/>
          <p:nvPr/>
        </p:nvSpPr>
        <p:spPr>
          <a:xfrm>
            <a:off x="4602701" y="795947"/>
            <a:ext cx="1097280" cy="1527048"/>
          </a:xfrm>
          <a:prstGeom prst="rect">
            <a:avLst/>
          </a:prstGeom>
          <a:solidFill>
            <a:srgbClr val="FFC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505421" y="2326944"/>
            <a:ext cx="1097280" cy="1527048"/>
          </a:xfrm>
          <a:prstGeom prst="rect">
            <a:avLst/>
          </a:prstGeom>
          <a:solidFill>
            <a:srgbClr val="CC0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602701" y="2326944"/>
            <a:ext cx="1097280" cy="1527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3"/>
          <p:cNvGrpSpPr/>
          <p:nvPr/>
        </p:nvGrpSpPr>
        <p:grpSpPr>
          <a:xfrm>
            <a:off x="4796311" y="1137128"/>
            <a:ext cx="699220" cy="712682"/>
            <a:chOff x="4808106" y="1743957"/>
            <a:chExt cx="823347" cy="839197"/>
          </a:xfrm>
        </p:grpSpPr>
        <p:sp>
          <p:nvSpPr>
            <p:cNvPr id="93" name="Oval 92"/>
            <p:cNvSpPr/>
            <p:nvPr/>
          </p:nvSpPr>
          <p:spPr>
            <a:xfrm>
              <a:off x="4839655" y="1778869"/>
              <a:ext cx="763405" cy="749504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808106" y="1750465"/>
              <a:ext cx="823347" cy="808354"/>
            </a:xfrm>
            <a:prstGeom prst="ellipse">
              <a:avLst/>
            </a:prstGeom>
            <a:noFill/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99950" y="1743957"/>
              <a:ext cx="352199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36828" y="1786918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26126" y="19098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2151" y="204677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08570" y="218418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15105" y="2304813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28343" y="2365706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58722" y="2270585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7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848457" y="21711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8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813755" y="203631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9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812432" y="1892064"/>
              <a:ext cx="351258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10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915754" y="1781781"/>
              <a:ext cx="369440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rot="10800000" flipV="1">
              <a:off x="4967173" y="2130885"/>
              <a:ext cx="209361" cy="62047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6200000" flipH="1">
              <a:off x="5088359" y="2218122"/>
              <a:ext cx="287801" cy="64204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5178075" y="2100050"/>
              <a:ext cx="51102" cy="493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4766616" y="1896865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22"/>
          <p:cNvGrpSpPr/>
          <p:nvPr/>
        </p:nvGrpSpPr>
        <p:grpSpPr>
          <a:xfrm>
            <a:off x="4720403" y="2589708"/>
            <a:ext cx="850964" cy="661288"/>
            <a:chOff x="4760842" y="2689078"/>
            <a:chExt cx="850964" cy="661288"/>
          </a:xfrm>
        </p:grpSpPr>
        <p:grpSp>
          <p:nvGrpSpPr>
            <p:cNvPr id="4" name="Group 121"/>
            <p:cNvGrpSpPr/>
            <p:nvPr/>
          </p:nvGrpSpPr>
          <p:grpSpPr>
            <a:xfrm>
              <a:off x="4760842" y="2756535"/>
              <a:ext cx="790326" cy="593831"/>
              <a:chOff x="4760842" y="2756535"/>
              <a:chExt cx="790326" cy="593831"/>
            </a:xfrm>
          </p:grpSpPr>
          <p:sp>
            <p:nvSpPr>
              <p:cNvPr id="142" name="Rounded Rectangle 141"/>
              <p:cNvSpPr/>
              <p:nvPr/>
            </p:nvSpPr>
            <p:spPr>
              <a:xfrm>
                <a:off x="4797634" y="2762361"/>
                <a:ext cx="753534" cy="588005"/>
              </a:xfrm>
              <a:prstGeom prst="roundRect">
                <a:avLst/>
              </a:prstGeom>
              <a:solidFill>
                <a:srgbClr val="D9D9D9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4797634" y="2756535"/>
                <a:ext cx="753534" cy="158123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229951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31555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433153" y="2979225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28347" y="3072368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229945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331549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433147" y="307235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128341" y="315703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229939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331543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433141" y="3157020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760842" y="2930232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20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4810742" y="2689078"/>
              <a:ext cx="801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>
                      <a:lumMod val="95000"/>
                    </a:schemeClr>
                  </a:solidFill>
                </a:rPr>
                <a:t>November</a:t>
              </a:r>
              <a:endParaRPr lang="en-US" sz="105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4697930" y="3390907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569621" y="3390907"/>
            <a:ext cx="954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Profile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Cross 176"/>
          <p:cNvSpPr/>
          <p:nvPr/>
        </p:nvSpPr>
        <p:spPr>
          <a:xfrm>
            <a:off x="3696132" y="2576163"/>
            <a:ext cx="712931" cy="712931"/>
          </a:xfrm>
          <a:prstGeom prst="plus">
            <a:avLst>
              <a:gd name="adj" fmla="val 29960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hlinkHover r:id="" action="ppaction://hlinkshowjump?jump=previousslide"/>
          </p:cNvPr>
          <p:cNvSpPr/>
          <p:nvPr/>
        </p:nvSpPr>
        <p:spPr>
          <a:xfrm>
            <a:off x="3505421" y="795947"/>
            <a:ext cx="2194560" cy="3058045"/>
          </a:xfrm>
          <a:prstGeom prst="rect">
            <a:avLst/>
          </a:prstGeom>
          <a:solidFill>
            <a:srgbClr val="B2B2B2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hlinkClick r:id="" action="ppaction://hlinkshowjump?jump=nextslide"/>
          </p:cNvPr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solidFill>
            <a:srgbClr val="008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3569621" y="1896865"/>
            <a:ext cx="1033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3603308" y="1096747"/>
            <a:ext cx="876932" cy="721822"/>
            <a:chOff x="1551512" y="1673378"/>
            <a:chExt cx="876932" cy="721822"/>
          </a:xfrm>
        </p:grpSpPr>
        <p:sp>
          <p:nvSpPr>
            <p:cNvPr id="158" name="Trapezoid 157"/>
            <p:cNvSpPr/>
            <p:nvPr/>
          </p:nvSpPr>
          <p:spPr>
            <a:xfrm rot="10800000">
              <a:off x="1662637" y="2032000"/>
              <a:ext cx="734491" cy="298450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1644336" y="1773681"/>
              <a:ext cx="203514" cy="201169"/>
            </a:xfrm>
            <a:prstGeom prst="line">
              <a:avLst/>
            </a:prstGeom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1551512" y="1673378"/>
              <a:ext cx="147548" cy="138404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828268" y="1976967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R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894550" y="2056646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X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1627713" y="1974850"/>
              <a:ext cx="800731" cy="6350"/>
            </a:xfrm>
            <a:prstGeom prst="line">
              <a:avLst/>
            </a:prstGeom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hlinkClick r:id="" action="ppaction://hlinkshowjump?jump=nextslide"/>
          </p:cNvPr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10:24 am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>
            <a:hlinkHover r:id="" action="ppaction://hlinkshowjump?jump=nextslide"/>
          </p:cNvPr>
          <p:cNvSpPr/>
          <p:nvPr/>
        </p:nvSpPr>
        <p:spPr>
          <a:xfrm>
            <a:off x="3678280" y="124713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Sync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678280" y="1705182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Refill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10:24 am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hlinkHover r:id="" action="ppaction://hlinkshowjump?jump=previousslide"/>
          </p:cNvPr>
          <p:cNvSpPr/>
          <p:nvPr/>
        </p:nvSpPr>
        <p:spPr>
          <a:xfrm>
            <a:off x="3505200" y="784860"/>
            <a:ext cx="2186940" cy="30708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3678280" y="1247138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Sync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78280" y="1705182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Refill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10:24 am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hlinkHover r:id="" action="ppaction://hlinkshowjump?jump=nextslide"/>
          </p:cNvPr>
          <p:cNvSpPr/>
          <p:nvPr/>
        </p:nvSpPr>
        <p:spPr>
          <a:xfrm>
            <a:off x="3697330" y="2184398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Barcode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697330" y="2617042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USB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697330" y="3049686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Wireless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4858209" y="2244461"/>
            <a:ext cx="466455" cy="247164"/>
            <a:chOff x="2031208" y="1938028"/>
            <a:chExt cx="466455" cy="247164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1908817" y="2061213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035816" y="2061207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162815" y="2061201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289020" y="2061207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1953534" y="2060431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080533" y="2060425"/>
              <a:ext cx="246370" cy="1588"/>
            </a:xfrm>
            <a:prstGeom prst="line">
              <a:avLst/>
            </a:prstGeom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207532" y="2060419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325270" y="2060425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1993481" y="2061207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2120480" y="2061201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2247479" y="2061195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2373684" y="2061201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>
            <a:off x="4887424" y="2680935"/>
            <a:ext cx="397227" cy="252413"/>
            <a:chOff x="2076450" y="2079879"/>
            <a:chExt cx="256241" cy="164582"/>
          </a:xfrm>
        </p:grpSpPr>
        <p:grpSp>
          <p:nvGrpSpPr>
            <p:cNvPr id="4" name="Group 70"/>
            <p:cNvGrpSpPr/>
            <p:nvPr/>
          </p:nvGrpSpPr>
          <p:grpSpPr>
            <a:xfrm>
              <a:off x="2076450" y="2083812"/>
              <a:ext cx="256241" cy="160649"/>
              <a:chOff x="2076450" y="2083812"/>
              <a:chExt cx="431800" cy="316488"/>
            </a:xfrm>
            <a:solidFill>
              <a:schemeClr val="bg1">
                <a:lumMod val="95000"/>
              </a:schemeClr>
            </a:solidFill>
          </p:grpSpPr>
          <p:sp>
            <p:nvSpPr>
              <p:cNvPr id="65" name="Bent Arrow 64"/>
              <p:cNvSpPr/>
              <p:nvPr/>
            </p:nvSpPr>
            <p:spPr>
              <a:xfrm>
                <a:off x="2286000" y="2083812"/>
                <a:ext cx="101600" cy="100586"/>
              </a:xfrm>
              <a:prstGeom prst="bentArrow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Bent Arrow 66"/>
              <p:cNvSpPr/>
              <p:nvPr/>
            </p:nvSpPr>
            <p:spPr>
              <a:xfrm rot="10800000" flipH="1">
                <a:off x="2330450" y="2181312"/>
                <a:ext cx="101600" cy="218988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43750"/>
                </a:avLst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2095500" y="2184398"/>
                <a:ext cx="412750" cy="1588"/>
              </a:xfrm>
              <a:prstGeom prst="line">
                <a:avLst/>
              </a:prstGeom>
              <a:grpFill/>
              <a:ln w="158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2076450" y="2149562"/>
                <a:ext cx="45719" cy="63943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2241769" y="2079879"/>
              <a:ext cx="27131" cy="324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Oval 75"/>
          <p:cNvSpPr/>
          <p:nvPr/>
        </p:nvSpPr>
        <p:spPr>
          <a:xfrm>
            <a:off x="5181803" y="2884130"/>
            <a:ext cx="42059" cy="497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/>
          <p:cNvSpPr/>
          <p:nvPr/>
        </p:nvSpPr>
        <p:spPr>
          <a:xfrm rot="16200000" flipV="1">
            <a:off x="5247157" y="2717992"/>
            <a:ext cx="75291" cy="89605"/>
          </a:xfrm>
          <a:prstGeom prst="triangle">
            <a:avLst/>
          </a:prstGeom>
          <a:solidFill>
            <a:srgbClr val="F2F2F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1"/>
          <p:cNvGrpSpPr/>
          <p:nvPr/>
        </p:nvGrpSpPr>
        <p:grpSpPr>
          <a:xfrm>
            <a:off x="5068759" y="3118581"/>
            <a:ext cx="234950" cy="194414"/>
            <a:chOff x="1981200" y="2175405"/>
            <a:chExt cx="234950" cy="194414"/>
          </a:xfrm>
        </p:grpSpPr>
        <p:sp>
          <p:nvSpPr>
            <p:cNvPr id="78" name="Block Arc 77"/>
            <p:cNvSpPr/>
            <p:nvPr/>
          </p:nvSpPr>
          <p:spPr>
            <a:xfrm>
              <a:off x="2025650" y="2245255"/>
              <a:ext cx="146050" cy="116945"/>
            </a:xfrm>
            <a:prstGeom prst="blockArc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Block Arc 78"/>
            <p:cNvSpPr/>
            <p:nvPr/>
          </p:nvSpPr>
          <p:spPr>
            <a:xfrm>
              <a:off x="1981200" y="2175405"/>
              <a:ext cx="234950" cy="174095"/>
            </a:xfrm>
            <a:prstGeom prst="blockArc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076450" y="2324100"/>
              <a:ext cx="45719" cy="45719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3678280" y="1246126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Sync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10:25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hlinkHover r:id="" action="ppaction://hlinkshowjump?jump=previousslide"/>
          </p:cNvPr>
          <p:cNvSpPr/>
          <p:nvPr/>
        </p:nvSpPr>
        <p:spPr>
          <a:xfrm>
            <a:off x="3505200" y="784860"/>
            <a:ext cx="2186940" cy="30708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697330" y="2184398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Barcode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ounded Rectangle 46">
            <a:hlinkClick r:id="" action="ppaction://hlinkshowjump?jump=nextslide"/>
          </p:cNvPr>
          <p:cNvSpPr/>
          <p:nvPr/>
        </p:nvSpPr>
        <p:spPr>
          <a:xfrm>
            <a:off x="3697330" y="2617042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USB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697330" y="3049686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Wireless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4858209" y="2244461"/>
            <a:ext cx="466455" cy="247164"/>
            <a:chOff x="2031208" y="1938028"/>
            <a:chExt cx="466455" cy="247164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1908817" y="2061213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035816" y="2061207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162815" y="2061201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289020" y="2061207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1953534" y="2060431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080533" y="2060425"/>
              <a:ext cx="246370" cy="1588"/>
            </a:xfrm>
            <a:prstGeom prst="line">
              <a:avLst/>
            </a:prstGeom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207532" y="2060419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325270" y="2060425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1993481" y="2061207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2120480" y="2061201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2247479" y="2061195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2373684" y="2061201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>
            <a:off x="4887424" y="2680935"/>
            <a:ext cx="397227" cy="252413"/>
            <a:chOff x="2076450" y="2079879"/>
            <a:chExt cx="256241" cy="164582"/>
          </a:xfrm>
        </p:grpSpPr>
        <p:grpSp>
          <p:nvGrpSpPr>
            <p:cNvPr id="4" name="Group 70"/>
            <p:cNvGrpSpPr/>
            <p:nvPr/>
          </p:nvGrpSpPr>
          <p:grpSpPr>
            <a:xfrm>
              <a:off x="2076450" y="2083812"/>
              <a:ext cx="256241" cy="160649"/>
              <a:chOff x="2076450" y="2083812"/>
              <a:chExt cx="431800" cy="316488"/>
            </a:xfrm>
            <a:solidFill>
              <a:schemeClr val="bg1">
                <a:lumMod val="95000"/>
              </a:schemeClr>
            </a:solidFill>
          </p:grpSpPr>
          <p:sp>
            <p:nvSpPr>
              <p:cNvPr id="65" name="Bent Arrow 64"/>
              <p:cNvSpPr/>
              <p:nvPr/>
            </p:nvSpPr>
            <p:spPr>
              <a:xfrm>
                <a:off x="2286000" y="2083812"/>
                <a:ext cx="101600" cy="100586"/>
              </a:xfrm>
              <a:prstGeom prst="bentArrow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Bent Arrow 66"/>
              <p:cNvSpPr/>
              <p:nvPr/>
            </p:nvSpPr>
            <p:spPr>
              <a:xfrm rot="10800000" flipH="1">
                <a:off x="2330450" y="2181312"/>
                <a:ext cx="101600" cy="218988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43750"/>
                </a:avLst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2095500" y="2184398"/>
                <a:ext cx="412750" cy="1588"/>
              </a:xfrm>
              <a:prstGeom prst="line">
                <a:avLst/>
              </a:prstGeom>
              <a:grpFill/>
              <a:ln w="158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2076450" y="2149562"/>
                <a:ext cx="45719" cy="63943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2241769" y="2079879"/>
              <a:ext cx="27131" cy="324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Oval 75"/>
          <p:cNvSpPr/>
          <p:nvPr/>
        </p:nvSpPr>
        <p:spPr>
          <a:xfrm>
            <a:off x="5181803" y="2884130"/>
            <a:ext cx="42059" cy="497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/>
          <p:cNvSpPr/>
          <p:nvPr/>
        </p:nvSpPr>
        <p:spPr>
          <a:xfrm rot="16200000" flipV="1">
            <a:off x="5247157" y="2717992"/>
            <a:ext cx="75291" cy="89605"/>
          </a:xfrm>
          <a:prstGeom prst="triangle">
            <a:avLst/>
          </a:prstGeom>
          <a:solidFill>
            <a:srgbClr val="F2F2F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1"/>
          <p:cNvGrpSpPr/>
          <p:nvPr/>
        </p:nvGrpSpPr>
        <p:grpSpPr>
          <a:xfrm>
            <a:off x="5068759" y="3118581"/>
            <a:ext cx="234950" cy="194414"/>
            <a:chOff x="1981200" y="2175405"/>
            <a:chExt cx="234950" cy="194414"/>
          </a:xfrm>
        </p:grpSpPr>
        <p:sp>
          <p:nvSpPr>
            <p:cNvPr id="78" name="Block Arc 77"/>
            <p:cNvSpPr/>
            <p:nvPr/>
          </p:nvSpPr>
          <p:spPr>
            <a:xfrm>
              <a:off x="2025650" y="2245255"/>
              <a:ext cx="146050" cy="116945"/>
            </a:xfrm>
            <a:prstGeom prst="blockArc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Block Arc 78"/>
            <p:cNvSpPr/>
            <p:nvPr/>
          </p:nvSpPr>
          <p:spPr>
            <a:xfrm>
              <a:off x="1981200" y="2175405"/>
              <a:ext cx="234950" cy="174095"/>
            </a:xfrm>
            <a:prstGeom prst="blockArc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076450" y="2324100"/>
              <a:ext cx="45719" cy="45719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3678280" y="1246126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Sync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10:20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hlinkHover r:id="" action="ppaction://hlinkshowjump?jump=previousslide"/>
          </p:cNvPr>
          <p:cNvSpPr/>
          <p:nvPr/>
        </p:nvSpPr>
        <p:spPr>
          <a:xfrm>
            <a:off x="3505200" y="784860"/>
            <a:ext cx="2186940" cy="30708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hlinkClick r:id="" action="ppaction://hlinkshowjump?jump=nextslide"/>
          </p:cNvPr>
          <p:cNvSpPr/>
          <p:nvPr/>
        </p:nvSpPr>
        <p:spPr>
          <a:xfrm>
            <a:off x="3697330" y="2184398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Barcode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697330" y="2617042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USB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697330" y="3049686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Wireless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4858209" y="2244461"/>
            <a:ext cx="466455" cy="247164"/>
            <a:chOff x="2031208" y="1938028"/>
            <a:chExt cx="466455" cy="247164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1908817" y="2061213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035816" y="2061207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162815" y="2061201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289020" y="2061207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1953534" y="2060431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080533" y="2060425"/>
              <a:ext cx="246370" cy="1588"/>
            </a:xfrm>
            <a:prstGeom prst="line">
              <a:avLst/>
            </a:prstGeom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207532" y="2060419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325270" y="2060425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1993481" y="2061207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2120480" y="2061201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2247479" y="2061195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2373684" y="2061201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>
            <a:off x="4887424" y="2680935"/>
            <a:ext cx="397227" cy="252413"/>
            <a:chOff x="2076450" y="2079879"/>
            <a:chExt cx="256241" cy="164582"/>
          </a:xfrm>
        </p:grpSpPr>
        <p:grpSp>
          <p:nvGrpSpPr>
            <p:cNvPr id="4" name="Group 70"/>
            <p:cNvGrpSpPr/>
            <p:nvPr/>
          </p:nvGrpSpPr>
          <p:grpSpPr>
            <a:xfrm>
              <a:off x="2076450" y="2083812"/>
              <a:ext cx="256241" cy="160649"/>
              <a:chOff x="2076450" y="2083812"/>
              <a:chExt cx="431800" cy="316488"/>
            </a:xfrm>
            <a:solidFill>
              <a:schemeClr val="bg1">
                <a:lumMod val="95000"/>
              </a:schemeClr>
            </a:solidFill>
          </p:grpSpPr>
          <p:sp>
            <p:nvSpPr>
              <p:cNvPr id="65" name="Bent Arrow 64"/>
              <p:cNvSpPr/>
              <p:nvPr/>
            </p:nvSpPr>
            <p:spPr>
              <a:xfrm>
                <a:off x="2286000" y="2083812"/>
                <a:ext cx="101600" cy="100586"/>
              </a:xfrm>
              <a:prstGeom prst="bentArrow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Bent Arrow 66"/>
              <p:cNvSpPr/>
              <p:nvPr/>
            </p:nvSpPr>
            <p:spPr>
              <a:xfrm rot="10800000" flipH="1">
                <a:off x="2330450" y="2181312"/>
                <a:ext cx="101600" cy="218988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43750"/>
                </a:avLst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2095500" y="2184398"/>
                <a:ext cx="412750" cy="1588"/>
              </a:xfrm>
              <a:prstGeom prst="line">
                <a:avLst/>
              </a:prstGeom>
              <a:grpFill/>
              <a:ln w="158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2076450" y="2149562"/>
                <a:ext cx="45719" cy="63943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2241769" y="2079879"/>
              <a:ext cx="27131" cy="324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Oval 75"/>
          <p:cNvSpPr/>
          <p:nvPr/>
        </p:nvSpPr>
        <p:spPr>
          <a:xfrm>
            <a:off x="5181803" y="2884130"/>
            <a:ext cx="42059" cy="497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/>
          <p:cNvSpPr/>
          <p:nvPr/>
        </p:nvSpPr>
        <p:spPr>
          <a:xfrm rot="16200000" flipV="1">
            <a:off x="5247157" y="2717992"/>
            <a:ext cx="75291" cy="89605"/>
          </a:xfrm>
          <a:prstGeom prst="triangle">
            <a:avLst/>
          </a:prstGeom>
          <a:solidFill>
            <a:srgbClr val="F2F2F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1"/>
          <p:cNvGrpSpPr/>
          <p:nvPr/>
        </p:nvGrpSpPr>
        <p:grpSpPr>
          <a:xfrm>
            <a:off x="5068759" y="3118581"/>
            <a:ext cx="234950" cy="194414"/>
            <a:chOff x="1981200" y="2175405"/>
            <a:chExt cx="234950" cy="194414"/>
          </a:xfrm>
        </p:grpSpPr>
        <p:sp>
          <p:nvSpPr>
            <p:cNvPr id="78" name="Block Arc 77"/>
            <p:cNvSpPr/>
            <p:nvPr/>
          </p:nvSpPr>
          <p:spPr>
            <a:xfrm>
              <a:off x="2025650" y="2245255"/>
              <a:ext cx="146050" cy="116945"/>
            </a:xfrm>
            <a:prstGeom prst="blockArc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Block Arc 78"/>
            <p:cNvSpPr/>
            <p:nvPr/>
          </p:nvSpPr>
          <p:spPr>
            <a:xfrm>
              <a:off x="1981200" y="2175405"/>
              <a:ext cx="234950" cy="174095"/>
            </a:xfrm>
            <a:prstGeom prst="blockArc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076450" y="2324100"/>
              <a:ext cx="45719" cy="45719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3678280" y="1246126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Sync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10:25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648045"/>
            <a:ext cx="1996427" cy="4665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Please scan the barcode</a:t>
            </a:r>
          </a:p>
        </p:txBody>
      </p:sp>
      <p:sp>
        <p:nvSpPr>
          <p:cNvPr id="20" name="Rounded Rectangle 19">
            <a:hlinkHover r:id="" action="ppaction://hlinkshowjump?jump=nextslide"/>
          </p:cNvPr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10:26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hlinkHover r:id="" action="ppaction://hlinkshowjump?jump=previousslide"/>
          </p:cNvPr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648045"/>
            <a:ext cx="1996427" cy="4665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Please scan the barcode</a:t>
            </a:r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OK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10:26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Hover r:id="" action="ppaction://hlinkshowjump?jump=nextslide"/>
          </p:cNvPr>
          <p:cNvSpPr/>
          <p:nvPr/>
        </p:nvSpPr>
        <p:spPr>
          <a:xfrm>
            <a:off x="3678280" y="3321953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78280" y="3321953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Cancel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181540"/>
            <a:ext cx="1996427" cy="4665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Barcode found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10:26 am</a:t>
            </a:r>
          </a:p>
          <a:p>
            <a:endParaRPr lang="en-US" dirty="0"/>
          </a:p>
        </p:txBody>
      </p:sp>
      <p:pic>
        <p:nvPicPr>
          <p:cNvPr id="1026" name="Picture 2" descr="E:\Personal\Sepid\IUPUI\proposal_PocDoc\Render\barc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2803" y="1912740"/>
            <a:ext cx="1981837" cy="1189102"/>
          </a:xfrm>
          <a:prstGeom prst="rect">
            <a:avLst/>
          </a:prstGeom>
          <a:noFill/>
        </p:spPr>
      </p:pic>
      <p:sp>
        <p:nvSpPr>
          <p:cNvPr id="8" name="L-Shape 7"/>
          <p:cNvSpPr/>
          <p:nvPr/>
        </p:nvSpPr>
        <p:spPr>
          <a:xfrm>
            <a:off x="3678280" y="2754229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6200000">
            <a:off x="5181600" y="2754229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5400000">
            <a:off x="3678280" y="1756714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0800000">
            <a:off x="5181600" y="1756714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4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3678280" y="3321953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OK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181540"/>
            <a:ext cx="1996427" cy="4665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Barcode found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10:27 am</a:t>
            </a:r>
          </a:p>
          <a:p>
            <a:endParaRPr lang="en-US" dirty="0"/>
          </a:p>
        </p:txBody>
      </p:sp>
      <p:pic>
        <p:nvPicPr>
          <p:cNvPr id="1026" name="Picture 2" descr="E:\Personal\Sepid\IUPUI\proposal_PocDoc\Render\barc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2803" y="1912740"/>
            <a:ext cx="1981837" cy="1189102"/>
          </a:xfrm>
          <a:prstGeom prst="rect">
            <a:avLst/>
          </a:prstGeom>
          <a:noFill/>
        </p:spPr>
      </p:pic>
      <p:sp>
        <p:nvSpPr>
          <p:cNvPr id="8" name="L-Shape 7"/>
          <p:cNvSpPr/>
          <p:nvPr/>
        </p:nvSpPr>
        <p:spPr>
          <a:xfrm>
            <a:off x="3678280" y="2754229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6200000">
            <a:off x="5181600" y="2754229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5400000">
            <a:off x="3678280" y="1756714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0800000">
            <a:off x="5181600" y="1756714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Bufferin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80 mgr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Indication:  Anti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Inflam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6952" y="1098754"/>
            <a:ext cx="1601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Bufferin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Asprin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Rounded Rectangle 67">
            <a:hlinkHover r:id="" action="ppaction://hlinkshowjump?jump=nextslide"/>
          </p:cNvPr>
          <p:cNvSpPr/>
          <p:nvPr/>
        </p:nvSpPr>
        <p:spPr>
          <a:xfrm>
            <a:off x="3603068" y="3460205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Cancel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10:27 am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5421" y="2141622"/>
            <a:ext cx="2176272" cy="601578"/>
          </a:xfrm>
          <a:prstGeom prst="rect">
            <a:avLst/>
          </a:prstGeom>
          <a:solidFill>
            <a:srgbClr val="FFC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40388" y="2154525"/>
            <a:ext cx="1594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Drug </a:t>
            </a:r>
            <a:b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Allergy Detected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1996" y="2781300"/>
            <a:ext cx="20119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Based on your profile you have allergy to aspirin. It will induce anaphylaxis shock in you.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18585" y="3460205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Ignore/Add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Bufferin</a:t>
            </a:r>
            <a:endParaRPr lang="en-US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80 mgr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Indication:  Anti </a:t>
            </a:r>
            <a:r>
              <a:rPr lang="en-US" sz="1100" b="1" dirty="0" err="1" smtClean="0">
                <a:solidFill>
                  <a:schemeClr val="accent2">
                    <a:lumMod val="50000"/>
                  </a:schemeClr>
                </a:solidFill>
              </a:rPr>
              <a:t>Inflam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36952" y="1098754"/>
            <a:ext cx="1601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Bufferin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Asprin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10:27 am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5421" y="2141622"/>
            <a:ext cx="2176272" cy="601578"/>
          </a:xfrm>
          <a:prstGeom prst="rect">
            <a:avLst/>
          </a:prstGeom>
          <a:solidFill>
            <a:srgbClr val="FFC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0388" y="2154525"/>
            <a:ext cx="1594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Drug </a:t>
            </a:r>
            <a:b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Allergy Detected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1996" y="2781300"/>
            <a:ext cx="20119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Based on your profile you have allergy to aspirin. It will induce anaphylaxis shock in you.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18585" y="3460205"/>
            <a:ext cx="972663" cy="260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38100" dist="25400" dir="2700000" algn="b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Ignore/Add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>
            <a:hlinkClick r:id="" action="ppaction://hlinkshowjump?jump=nextslide"/>
          </p:cNvPr>
          <p:cNvSpPr/>
          <p:nvPr/>
        </p:nvSpPr>
        <p:spPr>
          <a:xfrm>
            <a:off x="3603068" y="3460205"/>
            <a:ext cx="972663" cy="26089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Cancel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/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solidFill>
            <a:srgbClr val="008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4602701" y="795947"/>
            <a:ext cx="1097280" cy="1527048"/>
          </a:xfrm>
          <a:prstGeom prst="rect">
            <a:avLst/>
          </a:prstGeom>
          <a:solidFill>
            <a:srgbClr val="FFC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505421" y="2326944"/>
            <a:ext cx="1097280" cy="1527048"/>
          </a:xfrm>
          <a:prstGeom prst="rect">
            <a:avLst/>
          </a:prstGeom>
          <a:solidFill>
            <a:srgbClr val="CC0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602701" y="2326944"/>
            <a:ext cx="1097280" cy="1527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3"/>
          <p:cNvGrpSpPr/>
          <p:nvPr/>
        </p:nvGrpSpPr>
        <p:grpSpPr>
          <a:xfrm>
            <a:off x="4796311" y="1137128"/>
            <a:ext cx="699220" cy="712682"/>
            <a:chOff x="4808106" y="1743957"/>
            <a:chExt cx="823347" cy="839197"/>
          </a:xfrm>
        </p:grpSpPr>
        <p:sp>
          <p:nvSpPr>
            <p:cNvPr id="93" name="Oval 92"/>
            <p:cNvSpPr/>
            <p:nvPr/>
          </p:nvSpPr>
          <p:spPr>
            <a:xfrm>
              <a:off x="4839655" y="1778869"/>
              <a:ext cx="763405" cy="749504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808106" y="1750465"/>
              <a:ext cx="823347" cy="808354"/>
            </a:xfrm>
            <a:prstGeom prst="ellipse">
              <a:avLst/>
            </a:prstGeom>
            <a:noFill/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99950" y="1743957"/>
              <a:ext cx="352199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36828" y="1786918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26126" y="19098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2151" y="204677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08570" y="218418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15105" y="2304813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28343" y="2365706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58722" y="2270585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7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848457" y="21711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8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813755" y="203631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9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812432" y="1892064"/>
              <a:ext cx="351258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10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915754" y="1781781"/>
              <a:ext cx="369440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rot="10800000" flipV="1">
              <a:off x="4967173" y="2130885"/>
              <a:ext cx="209361" cy="62047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6200000" flipH="1">
              <a:off x="5088359" y="2218122"/>
              <a:ext cx="287801" cy="64204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5178075" y="2100050"/>
              <a:ext cx="51102" cy="493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4766616" y="1896865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569621" y="1896865"/>
            <a:ext cx="1033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22"/>
          <p:cNvGrpSpPr/>
          <p:nvPr/>
        </p:nvGrpSpPr>
        <p:grpSpPr>
          <a:xfrm>
            <a:off x="4720403" y="2589708"/>
            <a:ext cx="850964" cy="661288"/>
            <a:chOff x="4760842" y="2689078"/>
            <a:chExt cx="850964" cy="661288"/>
          </a:xfrm>
        </p:grpSpPr>
        <p:grpSp>
          <p:nvGrpSpPr>
            <p:cNvPr id="4" name="Group 121"/>
            <p:cNvGrpSpPr/>
            <p:nvPr/>
          </p:nvGrpSpPr>
          <p:grpSpPr>
            <a:xfrm>
              <a:off x="4760842" y="2756535"/>
              <a:ext cx="790326" cy="593831"/>
              <a:chOff x="4760842" y="2756535"/>
              <a:chExt cx="790326" cy="593831"/>
            </a:xfrm>
          </p:grpSpPr>
          <p:sp>
            <p:nvSpPr>
              <p:cNvPr id="142" name="Rounded Rectangle 141"/>
              <p:cNvSpPr/>
              <p:nvPr/>
            </p:nvSpPr>
            <p:spPr>
              <a:xfrm>
                <a:off x="4797634" y="2762361"/>
                <a:ext cx="753534" cy="588005"/>
              </a:xfrm>
              <a:prstGeom prst="roundRect">
                <a:avLst/>
              </a:prstGeom>
              <a:solidFill>
                <a:srgbClr val="D9D9D9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4797634" y="2756535"/>
                <a:ext cx="753534" cy="158123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229951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31555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433153" y="2979225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28347" y="3072368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229945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331549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433147" y="307235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128341" y="315703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229939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331543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433141" y="3157020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760842" y="2930232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20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4810742" y="2689078"/>
              <a:ext cx="801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>
                      <a:lumMod val="95000"/>
                    </a:schemeClr>
                  </a:solidFill>
                </a:rPr>
                <a:t>November</a:t>
              </a:r>
              <a:endParaRPr lang="en-US" sz="105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4697930" y="3390907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3603308" y="1096747"/>
            <a:ext cx="876932" cy="721822"/>
            <a:chOff x="1551512" y="1673378"/>
            <a:chExt cx="876932" cy="721822"/>
          </a:xfrm>
        </p:grpSpPr>
        <p:sp>
          <p:nvSpPr>
            <p:cNvPr id="158" name="Trapezoid 157"/>
            <p:cNvSpPr/>
            <p:nvPr/>
          </p:nvSpPr>
          <p:spPr>
            <a:xfrm rot="10800000">
              <a:off x="1662637" y="2032000"/>
              <a:ext cx="734491" cy="298450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1644336" y="1773681"/>
              <a:ext cx="203514" cy="201169"/>
            </a:xfrm>
            <a:prstGeom prst="line">
              <a:avLst/>
            </a:prstGeom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1551512" y="1673378"/>
              <a:ext cx="147548" cy="138404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828268" y="1976967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R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894550" y="2056646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X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1627713" y="1974850"/>
              <a:ext cx="800731" cy="6350"/>
            </a:xfrm>
            <a:prstGeom prst="line">
              <a:avLst/>
            </a:prstGeom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Rectangle 163"/>
          <p:cNvSpPr/>
          <p:nvPr/>
        </p:nvSpPr>
        <p:spPr>
          <a:xfrm>
            <a:off x="3569621" y="3390907"/>
            <a:ext cx="954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Profile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Cross 176"/>
          <p:cNvSpPr/>
          <p:nvPr/>
        </p:nvSpPr>
        <p:spPr>
          <a:xfrm>
            <a:off x="3696132" y="2576163"/>
            <a:ext cx="712931" cy="712931"/>
          </a:xfrm>
          <a:prstGeom prst="plus">
            <a:avLst>
              <a:gd name="adj" fmla="val 29960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hlinkHover r:id="" action="ppaction://hlinkshowjump?jump=nextslide"/>
          </p:cNvPr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noFill/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10:36 am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756722" y="6074433"/>
            <a:ext cx="576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You want to add/sync it with </a:t>
            </a:r>
            <a:r>
              <a:rPr lang="en-US" sz="2400" b="1" dirty="0" err="1" smtClean="0"/>
              <a:t>ePill</a:t>
            </a:r>
            <a:r>
              <a:rPr lang="en-US" sz="2400" b="1" dirty="0" smtClean="0"/>
              <a:t> Reminder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15341" y="5612768"/>
            <a:ext cx="5247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Now you found Advil (over the counter)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70"/>
          <p:cNvSpPr/>
          <p:nvPr/>
        </p:nvSpPr>
        <p:spPr>
          <a:xfrm>
            <a:off x="4602701" y="795947"/>
            <a:ext cx="1097280" cy="1527048"/>
          </a:xfrm>
          <a:prstGeom prst="rect">
            <a:avLst/>
          </a:prstGeom>
          <a:solidFill>
            <a:srgbClr val="FFC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505421" y="2326944"/>
            <a:ext cx="1097280" cy="1527048"/>
          </a:xfrm>
          <a:prstGeom prst="rect">
            <a:avLst/>
          </a:prstGeom>
          <a:solidFill>
            <a:srgbClr val="CC000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602701" y="2326944"/>
            <a:ext cx="1097280" cy="1527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3"/>
          <p:cNvGrpSpPr/>
          <p:nvPr/>
        </p:nvGrpSpPr>
        <p:grpSpPr>
          <a:xfrm>
            <a:off x="4796311" y="1137128"/>
            <a:ext cx="699220" cy="712682"/>
            <a:chOff x="4808106" y="1743957"/>
            <a:chExt cx="823347" cy="839197"/>
          </a:xfrm>
        </p:grpSpPr>
        <p:sp>
          <p:nvSpPr>
            <p:cNvPr id="93" name="Oval 92"/>
            <p:cNvSpPr/>
            <p:nvPr/>
          </p:nvSpPr>
          <p:spPr>
            <a:xfrm>
              <a:off x="4839655" y="1778869"/>
              <a:ext cx="763405" cy="749504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808106" y="1750465"/>
              <a:ext cx="823347" cy="808354"/>
            </a:xfrm>
            <a:prstGeom prst="ellipse">
              <a:avLst/>
            </a:prstGeom>
            <a:noFill/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99950" y="1743957"/>
              <a:ext cx="352199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36828" y="1786918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26126" y="19098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52151" y="204677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08570" y="218418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15105" y="2304813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128343" y="2365706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58722" y="2270585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7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848457" y="2171101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8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813755" y="2036310"/>
              <a:ext cx="112394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9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812432" y="1892064"/>
              <a:ext cx="351258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10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915754" y="1781781"/>
              <a:ext cx="369440" cy="2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6">
                      <a:lumMod val="50000"/>
                    </a:schemeClr>
                  </a:solidFill>
                </a:rPr>
                <a:t>11</a:t>
              </a:r>
              <a:endParaRPr lang="en-US" sz="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rot="10800000" flipV="1">
              <a:off x="4967173" y="2130885"/>
              <a:ext cx="209361" cy="62047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6200000" flipH="1">
              <a:off x="5088359" y="2218122"/>
              <a:ext cx="287801" cy="64204"/>
            </a:xfrm>
            <a:prstGeom prst="straightConnector1">
              <a:avLst/>
            </a:prstGeom>
            <a:ln w="317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5178075" y="2100050"/>
              <a:ext cx="51102" cy="493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rgbClr val="984807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4766616" y="1896865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22"/>
          <p:cNvGrpSpPr/>
          <p:nvPr/>
        </p:nvGrpSpPr>
        <p:grpSpPr>
          <a:xfrm>
            <a:off x="4720403" y="2589708"/>
            <a:ext cx="850964" cy="661288"/>
            <a:chOff x="4760842" y="2689078"/>
            <a:chExt cx="850964" cy="661288"/>
          </a:xfrm>
        </p:grpSpPr>
        <p:grpSp>
          <p:nvGrpSpPr>
            <p:cNvPr id="4" name="Group 121"/>
            <p:cNvGrpSpPr/>
            <p:nvPr/>
          </p:nvGrpSpPr>
          <p:grpSpPr>
            <a:xfrm>
              <a:off x="4760842" y="2756535"/>
              <a:ext cx="790326" cy="593831"/>
              <a:chOff x="4760842" y="2756535"/>
              <a:chExt cx="790326" cy="593831"/>
            </a:xfrm>
          </p:grpSpPr>
          <p:sp>
            <p:nvSpPr>
              <p:cNvPr id="142" name="Rounded Rectangle 141"/>
              <p:cNvSpPr/>
              <p:nvPr/>
            </p:nvSpPr>
            <p:spPr>
              <a:xfrm>
                <a:off x="4797634" y="2762361"/>
                <a:ext cx="753534" cy="588005"/>
              </a:xfrm>
              <a:prstGeom prst="roundRect">
                <a:avLst/>
              </a:prstGeom>
              <a:solidFill>
                <a:srgbClr val="D9D9D9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4797634" y="2756535"/>
                <a:ext cx="753534" cy="158123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229951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331555" y="2979231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433153" y="2979225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28347" y="3072368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229945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331549" y="307236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433147" y="307235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128341" y="3157032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229939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331543" y="3157026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433141" y="3157020"/>
                <a:ext cx="59104" cy="60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760842" y="2930232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20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4810742" y="2689078"/>
              <a:ext cx="8010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>
                      <a:lumMod val="95000"/>
                    </a:schemeClr>
                  </a:solidFill>
                </a:rPr>
                <a:t>November</a:t>
              </a:r>
              <a:endParaRPr lang="en-US" sz="105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4697930" y="3390907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569621" y="3390907"/>
            <a:ext cx="954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Profile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Cross 176"/>
          <p:cNvSpPr/>
          <p:nvPr/>
        </p:nvSpPr>
        <p:spPr>
          <a:xfrm>
            <a:off x="3696132" y="2576163"/>
            <a:ext cx="712931" cy="712931"/>
          </a:xfrm>
          <a:prstGeom prst="plus">
            <a:avLst>
              <a:gd name="adj" fmla="val 29960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hlinkHover r:id="" action="ppaction://hlinkshowjump?jump=previousslide"/>
          </p:cNvPr>
          <p:cNvSpPr/>
          <p:nvPr/>
        </p:nvSpPr>
        <p:spPr>
          <a:xfrm>
            <a:off x="3505421" y="795947"/>
            <a:ext cx="2194560" cy="3058045"/>
          </a:xfrm>
          <a:prstGeom prst="rect">
            <a:avLst/>
          </a:prstGeom>
          <a:solidFill>
            <a:srgbClr val="B2B2B2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hlinkClick r:id="" action="ppaction://hlinkshowjump?jump=nextslide"/>
          </p:cNvPr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solidFill>
            <a:srgbClr val="008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3569621" y="1896865"/>
            <a:ext cx="1033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3603308" y="1096747"/>
            <a:ext cx="876932" cy="721822"/>
            <a:chOff x="1551512" y="1673378"/>
            <a:chExt cx="876932" cy="721822"/>
          </a:xfrm>
        </p:grpSpPr>
        <p:sp>
          <p:nvSpPr>
            <p:cNvPr id="158" name="Trapezoid 157"/>
            <p:cNvSpPr/>
            <p:nvPr/>
          </p:nvSpPr>
          <p:spPr>
            <a:xfrm rot="10800000">
              <a:off x="1662637" y="2032000"/>
              <a:ext cx="734491" cy="298450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1644336" y="1773681"/>
              <a:ext cx="203514" cy="201169"/>
            </a:xfrm>
            <a:prstGeom prst="line">
              <a:avLst/>
            </a:prstGeom>
            <a:ln w="635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1551512" y="1673378"/>
              <a:ext cx="147548" cy="138404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828268" y="1976967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R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894550" y="2056646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 Black" pitchFamily="34" charset="0"/>
                  <a:cs typeface="Arial Unicode MS"/>
                </a:rPr>
                <a:t>X</a:t>
              </a:r>
              <a:endParaRPr lang="en-US" sz="1600" b="1" dirty="0">
                <a:solidFill>
                  <a:srgbClr val="008000"/>
                </a:solidFill>
                <a:latin typeface="Arial Black" pitchFamily="34" charset="0"/>
                <a:cs typeface="Arial Unicode M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1627713" y="1974850"/>
              <a:ext cx="800731" cy="6350"/>
            </a:xfrm>
            <a:prstGeom prst="line">
              <a:avLst/>
            </a:prstGeom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hlinkClick r:id="" action="ppaction://hlinkshowjump?jump=nextslide"/>
          </p:cNvPr>
          <p:cNvSpPr/>
          <p:nvPr/>
        </p:nvSpPr>
        <p:spPr>
          <a:xfrm>
            <a:off x="3505421" y="795947"/>
            <a:ext cx="1097280" cy="152704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10:36 am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>
            <a:hlinkHover r:id="" action="ppaction://hlinkshowjump?jump=nextslide"/>
          </p:cNvPr>
          <p:cNvSpPr/>
          <p:nvPr/>
        </p:nvSpPr>
        <p:spPr>
          <a:xfrm>
            <a:off x="3678280" y="124713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Sync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678280" y="1705182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Refill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10:36 am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648045"/>
            <a:ext cx="1996427" cy="4665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Please insert the USB</a:t>
            </a:r>
          </a:p>
        </p:txBody>
      </p:sp>
      <p:sp>
        <p:nvSpPr>
          <p:cNvPr id="20" name="Rounded Rectangle 19">
            <a:hlinkHover r:id="" action="ppaction://hlinkshowjump?jump=nextslide"/>
          </p:cNvPr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10:21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hlinkHover r:id="" action="ppaction://hlinkshowjump?jump=previousslide"/>
          </p:cNvPr>
          <p:cNvSpPr/>
          <p:nvPr/>
        </p:nvSpPr>
        <p:spPr>
          <a:xfrm>
            <a:off x="3505200" y="784860"/>
            <a:ext cx="2186940" cy="30708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3678280" y="1247138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Sync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78280" y="1705182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Refill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10:36 am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hlinkHover r:id="" action="ppaction://hlinkshowjump?jump=nextslide"/>
          </p:cNvPr>
          <p:cNvSpPr/>
          <p:nvPr/>
        </p:nvSpPr>
        <p:spPr>
          <a:xfrm>
            <a:off x="3697330" y="2184398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Barcode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697330" y="2617042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USB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697330" y="3049686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Wireless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4858209" y="2244461"/>
            <a:ext cx="466455" cy="247164"/>
            <a:chOff x="2031208" y="1938028"/>
            <a:chExt cx="466455" cy="247164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1908817" y="2061213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035816" y="2061207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162815" y="2061201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289020" y="2061207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1953534" y="2060431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080533" y="2060425"/>
              <a:ext cx="246370" cy="1588"/>
            </a:xfrm>
            <a:prstGeom prst="line">
              <a:avLst/>
            </a:prstGeom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207532" y="2060419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325270" y="2060425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1993481" y="2061207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2120480" y="2061201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2247479" y="2061195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2373684" y="2061201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>
            <a:off x="4887424" y="2680935"/>
            <a:ext cx="397227" cy="252413"/>
            <a:chOff x="2076450" y="2079879"/>
            <a:chExt cx="256241" cy="164582"/>
          </a:xfrm>
        </p:grpSpPr>
        <p:grpSp>
          <p:nvGrpSpPr>
            <p:cNvPr id="4" name="Group 70"/>
            <p:cNvGrpSpPr/>
            <p:nvPr/>
          </p:nvGrpSpPr>
          <p:grpSpPr>
            <a:xfrm>
              <a:off x="2076450" y="2083812"/>
              <a:ext cx="256241" cy="160649"/>
              <a:chOff x="2076450" y="2083812"/>
              <a:chExt cx="431800" cy="316488"/>
            </a:xfrm>
            <a:solidFill>
              <a:schemeClr val="bg1">
                <a:lumMod val="95000"/>
              </a:schemeClr>
            </a:solidFill>
          </p:grpSpPr>
          <p:sp>
            <p:nvSpPr>
              <p:cNvPr id="65" name="Bent Arrow 64"/>
              <p:cNvSpPr/>
              <p:nvPr/>
            </p:nvSpPr>
            <p:spPr>
              <a:xfrm>
                <a:off x="2286000" y="2083812"/>
                <a:ext cx="101600" cy="100586"/>
              </a:xfrm>
              <a:prstGeom prst="bentArrow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Bent Arrow 66"/>
              <p:cNvSpPr/>
              <p:nvPr/>
            </p:nvSpPr>
            <p:spPr>
              <a:xfrm rot="10800000" flipH="1">
                <a:off x="2330450" y="2181312"/>
                <a:ext cx="101600" cy="218988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43750"/>
                </a:avLst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2095500" y="2184398"/>
                <a:ext cx="412750" cy="1588"/>
              </a:xfrm>
              <a:prstGeom prst="line">
                <a:avLst/>
              </a:prstGeom>
              <a:grpFill/>
              <a:ln w="158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2076450" y="2149562"/>
                <a:ext cx="45719" cy="63943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2241769" y="2079879"/>
              <a:ext cx="27131" cy="324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Oval 75"/>
          <p:cNvSpPr/>
          <p:nvPr/>
        </p:nvSpPr>
        <p:spPr>
          <a:xfrm>
            <a:off x="5181803" y="2884130"/>
            <a:ext cx="42059" cy="497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/>
          <p:cNvSpPr/>
          <p:nvPr/>
        </p:nvSpPr>
        <p:spPr>
          <a:xfrm rot="16200000" flipV="1">
            <a:off x="5247157" y="2717992"/>
            <a:ext cx="75291" cy="89605"/>
          </a:xfrm>
          <a:prstGeom prst="triangle">
            <a:avLst/>
          </a:prstGeom>
          <a:solidFill>
            <a:srgbClr val="F2F2F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1"/>
          <p:cNvGrpSpPr/>
          <p:nvPr/>
        </p:nvGrpSpPr>
        <p:grpSpPr>
          <a:xfrm>
            <a:off x="5068759" y="3118581"/>
            <a:ext cx="234950" cy="194414"/>
            <a:chOff x="1981200" y="2175405"/>
            <a:chExt cx="234950" cy="194414"/>
          </a:xfrm>
        </p:grpSpPr>
        <p:sp>
          <p:nvSpPr>
            <p:cNvPr id="78" name="Block Arc 77"/>
            <p:cNvSpPr/>
            <p:nvPr/>
          </p:nvSpPr>
          <p:spPr>
            <a:xfrm>
              <a:off x="2025650" y="2245255"/>
              <a:ext cx="146050" cy="116945"/>
            </a:xfrm>
            <a:prstGeom prst="blockArc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Block Arc 78"/>
            <p:cNvSpPr/>
            <p:nvPr/>
          </p:nvSpPr>
          <p:spPr>
            <a:xfrm>
              <a:off x="1981200" y="2175405"/>
              <a:ext cx="234950" cy="174095"/>
            </a:xfrm>
            <a:prstGeom prst="blockArc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076450" y="2324100"/>
              <a:ext cx="45719" cy="45719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3678280" y="1246126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Sync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10:36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hlinkHover r:id="" action="ppaction://hlinkshowjump?jump=previousslide"/>
          </p:cNvPr>
          <p:cNvSpPr/>
          <p:nvPr/>
        </p:nvSpPr>
        <p:spPr>
          <a:xfrm>
            <a:off x="3505200" y="784860"/>
            <a:ext cx="2186940" cy="30708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hlinkClick r:id="" action="ppaction://hlinkshowjump?jump=nextslide"/>
          </p:cNvPr>
          <p:cNvSpPr/>
          <p:nvPr/>
        </p:nvSpPr>
        <p:spPr>
          <a:xfrm>
            <a:off x="3697330" y="2184398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Barcode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697330" y="2617042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USB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697330" y="3049686"/>
            <a:ext cx="1828800" cy="365760"/>
          </a:xfrm>
          <a:prstGeom prst="roundRect">
            <a:avLst/>
          </a:prstGeom>
          <a:solidFill>
            <a:srgbClr val="A6A6A6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Wireless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4858209" y="2244461"/>
            <a:ext cx="466455" cy="247164"/>
            <a:chOff x="2031208" y="1938028"/>
            <a:chExt cx="466455" cy="247164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1908817" y="2061213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035816" y="2061207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162815" y="2061201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289020" y="2061207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1953534" y="2060431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080533" y="2060425"/>
              <a:ext cx="246370" cy="1588"/>
            </a:xfrm>
            <a:prstGeom prst="line">
              <a:avLst/>
            </a:prstGeom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207532" y="2060419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325270" y="2060425"/>
              <a:ext cx="24637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1993481" y="2061207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2120480" y="2061201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2247479" y="2061195"/>
              <a:ext cx="246370" cy="1588"/>
            </a:xfrm>
            <a:prstGeom prst="line">
              <a:avLst/>
            </a:prstGeom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2373684" y="2061201"/>
              <a:ext cx="246370" cy="1588"/>
            </a:xfrm>
            <a:prstGeom prst="line">
              <a:avLst/>
            </a:prstGeom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>
            <a:off x="4887424" y="2680935"/>
            <a:ext cx="397227" cy="252413"/>
            <a:chOff x="2076450" y="2079879"/>
            <a:chExt cx="256241" cy="164582"/>
          </a:xfrm>
        </p:grpSpPr>
        <p:grpSp>
          <p:nvGrpSpPr>
            <p:cNvPr id="4" name="Group 70"/>
            <p:cNvGrpSpPr/>
            <p:nvPr/>
          </p:nvGrpSpPr>
          <p:grpSpPr>
            <a:xfrm>
              <a:off x="2076450" y="2083812"/>
              <a:ext cx="256241" cy="160649"/>
              <a:chOff x="2076450" y="2083812"/>
              <a:chExt cx="431800" cy="316488"/>
            </a:xfrm>
            <a:solidFill>
              <a:schemeClr val="bg1">
                <a:lumMod val="95000"/>
              </a:schemeClr>
            </a:solidFill>
          </p:grpSpPr>
          <p:sp>
            <p:nvSpPr>
              <p:cNvPr id="65" name="Bent Arrow 64"/>
              <p:cNvSpPr/>
              <p:nvPr/>
            </p:nvSpPr>
            <p:spPr>
              <a:xfrm>
                <a:off x="2286000" y="2083812"/>
                <a:ext cx="101600" cy="100586"/>
              </a:xfrm>
              <a:prstGeom prst="bentArrow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Bent Arrow 66"/>
              <p:cNvSpPr/>
              <p:nvPr/>
            </p:nvSpPr>
            <p:spPr>
              <a:xfrm rot="10800000" flipH="1">
                <a:off x="2330450" y="2181312"/>
                <a:ext cx="101600" cy="218988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43750"/>
                </a:avLst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2095500" y="2184398"/>
                <a:ext cx="412750" cy="1588"/>
              </a:xfrm>
              <a:prstGeom prst="line">
                <a:avLst/>
              </a:prstGeom>
              <a:grpFill/>
              <a:ln w="158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2076450" y="2149562"/>
                <a:ext cx="45719" cy="63943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2241769" y="2079879"/>
              <a:ext cx="27131" cy="324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Oval 75"/>
          <p:cNvSpPr/>
          <p:nvPr/>
        </p:nvSpPr>
        <p:spPr>
          <a:xfrm>
            <a:off x="5181803" y="2884130"/>
            <a:ext cx="42059" cy="497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/>
          <p:cNvSpPr/>
          <p:nvPr/>
        </p:nvSpPr>
        <p:spPr>
          <a:xfrm rot="16200000" flipV="1">
            <a:off x="5247157" y="2717992"/>
            <a:ext cx="75291" cy="89605"/>
          </a:xfrm>
          <a:prstGeom prst="triangle">
            <a:avLst/>
          </a:prstGeom>
          <a:solidFill>
            <a:srgbClr val="F2F2F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1"/>
          <p:cNvGrpSpPr/>
          <p:nvPr/>
        </p:nvGrpSpPr>
        <p:grpSpPr>
          <a:xfrm>
            <a:off x="5068759" y="3118581"/>
            <a:ext cx="234950" cy="194414"/>
            <a:chOff x="1981200" y="2175405"/>
            <a:chExt cx="234950" cy="194414"/>
          </a:xfrm>
        </p:grpSpPr>
        <p:sp>
          <p:nvSpPr>
            <p:cNvPr id="78" name="Block Arc 77"/>
            <p:cNvSpPr/>
            <p:nvPr/>
          </p:nvSpPr>
          <p:spPr>
            <a:xfrm>
              <a:off x="2025650" y="2245255"/>
              <a:ext cx="146050" cy="116945"/>
            </a:xfrm>
            <a:prstGeom prst="blockArc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Block Arc 78"/>
            <p:cNvSpPr/>
            <p:nvPr/>
          </p:nvSpPr>
          <p:spPr>
            <a:xfrm>
              <a:off x="1981200" y="2175405"/>
              <a:ext cx="234950" cy="174095"/>
            </a:xfrm>
            <a:prstGeom prst="blockArc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076450" y="2324100"/>
              <a:ext cx="45719" cy="45719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3678280" y="1246126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Sync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10:36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648045"/>
            <a:ext cx="1996427" cy="4665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Please scan the barcode</a:t>
            </a:r>
          </a:p>
        </p:txBody>
      </p:sp>
      <p:sp>
        <p:nvSpPr>
          <p:cNvPr id="20" name="Rounded Rectangle 19">
            <a:hlinkHover r:id="" action="ppaction://hlinkshowjump?jump=nextslide"/>
          </p:cNvPr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10:36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hlinkHover r:id="" action="ppaction://hlinkshowjump?jump=previousslide"/>
          </p:cNvPr>
          <p:cNvSpPr/>
          <p:nvPr/>
        </p:nvSpPr>
        <p:spPr>
          <a:xfrm>
            <a:off x="3505421" y="795947"/>
            <a:ext cx="2185405" cy="3059773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648045"/>
            <a:ext cx="1996427" cy="4665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Please scan the barcode</a:t>
            </a:r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3678280" y="2806065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OK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10:36 am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Hover r:id="" action="ppaction://hlinkshowjump?jump=nextslide"/>
          </p:cNvPr>
          <p:cNvSpPr/>
          <p:nvPr/>
        </p:nvSpPr>
        <p:spPr>
          <a:xfrm>
            <a:off x="3678280" y="3321953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78280" y="3321953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Cancel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181540"/>
            <a:ext cx="1996427" cy="4665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Barcode found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10:37 am</a:t>
            </a:r>
          </a:p>
          <a:p>
            <a:endParaRPr lang="en-US" dirty="0"/>
          </a:p>
        </p:txBody>
      </p:sp>
      <p:pic>
        <p:nvPicPr>
          <p:cNvPr id="1026" name="Picture 2" descr="E:\Personal\Sepid\IUPUI\proposal_PocDoc\Render\barc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2803" y="1912740"/>
            <a:ext cx="1981837" cy="1189102"/>
          </a:xfrm>
          <a:prstGeom prst="rect">
            <a:avLst/>
          </a:prstGeom>
          <a:noFill/>
        </p:spPr>
      </p:pic>
      <p:sp>
        <p:nvSpPr>
          <p:cNvPr id="8" name="L-Shape 7"/>
          <p:cNvSpPr/>
          <p:nvPr/>
        </p:nvSpPr>
        <p:spPr>
          <a:xfrm>
            <a:off x="3678280" y="2754229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6200000">
            <a:off x="5181600" y="2754229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5400000">
            <a:off x="3678280" y="1756714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0800000">
            <a:off x="5181600" y="1756714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4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3678280" y="3321953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OK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11682" y="1181540"/>
            <a:ext cx="1996427" cy="4665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Barcode found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10:37 am</a:t>
            </a:r>
          </a:p>
          <a:p>
            <a:endParaRPr lang="en-US" dirty="0"/>
          </a:p>
        </p:txBody>
      </p:sp>
      <p:pic>
        <p:nvPicPr>
          <p:cNvPr id="1026" name="Picture 2" descr="E:\Personal\Sepid\IUPUI\proposal_PocDoc\Render\barc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2803" y="1912740"/>
            <a:ext cx="1981837" cy="1189102"/>
          </a:xfrm>
          <a:prstGeom prst="rect">
            <a:avLst/>
          </a:prstGeom>
          <a:noFill/>
        </p:spPr>
      </p:pic>
      <p:sp>
        <p:nvSpPr>
          <p:cNvPr id="8" name="L-Shape 7"/>
          <p:cNvSpPr/>
          <p:nvPr/>
        </p:nvSpPr>
        <p:spPr>
          <a:xfrm>
            <a:off x="3678280" y="2754229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6200000">
            <a:off x="5181600" y="2754229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5400000">
            <a:off x="3678280" y="1756714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0800000">
            <a:off x="5181600" y="1756714"/>
            <a:ext cx="403860" cy="487313"/>
          </a:xfrm>
          <a:prstGeom prst="corner">
            <a:avLst>
              <a:gd name="adj1" fmla="val 18807"/>
              <a:gd name="adj2" fmla="val 1605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Advil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800 mgr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Indication:  Pain Relief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10:38 am</a:t>
            </a:r>
          </a:p>
        </p:txBody>
      </p:sp>
      <p:sp>
        <p:nvSpPr>
          <p:cNvPr id="14" name="Rounded Rectangle 13">
            <a:hlinkHover r:id="" action="ppaction://hlinkshowjump?jump=nextslide"/>
          </p:cNvPr>
          <p:cNvSpPr/>
          <p:nvPr/>
        </p:nvSpPr>
        <p:spPr>
          <a:xfrm>
            <a:off x="3678280" y="2370425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Add to Schedule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hlinkHover r:id="" action="ppaction://hlinkshowjump?jump=nextslide"/>
          </p:cNvPr>
          <p:cNvSpPr/>
          <p:nvPr/>
        </p:nvSpPr>
        <p:spPr>
          <a:xfrm>
            <a:off x="3678280" y="2844800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See Side Effects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hlinkHover r:id="" action="ppaction://hlinkshowjump?jump=nextslide"/>
          </p:cNvPr>
          <p:cNvSpPr/>
          <p:nvPr/>
        </p:nvSpPr>
        <p:spPr>
          <a:xfrm>
            <a:off x="3678280" y="3340100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Cancel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622696" y="1669788"/>
            <a:ext cx="365034" cy="273474"/>
            <a:chOff x="2686423" y="1842405"/>
            <a:chExt cx="150186" cy="140677"/>
          </a:xfrm>
        </p:grpSpPr>
        <p:sp>
          <p:nvSpPr>
            <p:cNvPr id="34" name="Delay 43"/>
            <p:cNvSpPr/>
            <p:nvPr/>
          </p:nvSpPr>
          <p:spPr>
            <a:xfrm rot="19795242">
              <a:off x="2754478" y="1842405"/>
              <a:ext cx="82131" cy="89708"/>
            </a:xfrm>
            <a:prstGeom prst="flowChartDelay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elay 44"/>
            <p:cNvSpPr/>
            <p:nvPr/>
          </p:nvSpPr>
          <p:spPr>
            <a:xfrm rot="8995242">
              <a:off x="2686423" y="1894026"/>
              <a:ext cx="77518" cy="89056"/>
            </a:xfrm>
            <a:prstGeom prst="flowChartDelay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4040829" y="1452761"/>
            <a:ext cx="1640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Name: 	       Advil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Dosage:       800 mgr</a:t>
            </a:r>
          </a:p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Indication:  Pain Relief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10:38 am</a:t>
            </a:r>
          </a:p>
        </p:txBody>
      </p:sp>
      <p:sp>
        <p:nvSpPr>
          <p:cNvPr id="14" name="Rounded Rectangle 13">
            <a:hlinkClick r:id="" action="ppaction://hlinkshowjump?jump=nextslide"/>
          </p:cNvPr>
          <p:cNvSpPr/>
          <p:nvPr/>
        </p:nvSpPr>
        <p:spPr>
          <a:xfrm>
            <a:off x="3678280" y="2370425"/>
            <a:ext cx="1828800" cy="3657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Add to Schedule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78280" y="2844800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See Side Effects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78280" y="3340100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Cancel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864" y="5854068"/>
            <a:ext cx="7826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You are planning to take one Advil on Wednesdays at 11am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10:38 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421" y="1136651"/>
            <a:ext cx="2176272" cy="300658"/>
          </a:xfrm>
          <a:prstGeom prst="rect">
            <a:avLst/>
          </a:prstGeom>
          <a:solidFill>
            <a:srgbClr val="92D050"/>
          </a:solidFill>
          <a:ln>
            <a:noFill/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2173" y="1098754"/>
            <a:ext cx="1630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Advil (ibuprofen)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78280" y="2930128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Hover r:id="" action="ppaction://hlinkshowjump?jump=nextslide"/>
          </p:cNvPr>
          <p:cNvSpPr/>
          <p:nvPr/>
        </p:nvSpPr>
        <p:spPr>
          <a:xfrm>
            <a:off x="3678280" y="3378200"/>
            <a:ext cx="1828800" cy="365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6282" y="1571845"/>
            <a:ext cx="1996427" cy="733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Do you want to take it on </a:t>
            </a:r>
            <a:r>
              <a:rPr lang="en-US" sz="2000" b="1" dirty="0" smtClean="0">
                <a:solidFill>
                  <a:srgbClr val="FF0000"/>
                </a:solidFill>
              </a:rPr>
              <a:t>Sundays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eractive ePill Reminder&amp;quot;&quot;/&gt;&lt;property id=&quot;20307&quot; value=&quot;288&quot;/&gt;&lt;/object&gt;&lt;object type=&quot;3&quot; unique_id=&quot;10005&quot;&gt;&lt;property id=&quot;20148&quot; value=&quot;5&quot;/&gt;&lt;property id=&quot;20300&quot; value=&quot;Slide 3&quot;/&gt;&lt;property id=&quot;20307&quot; value=&quot;256&quot;/&gt;&lt;/object&gt;&lt;object type=&quot;3&quot; unique_id=&quot;10006&quot;&gt;&lt;property id=&quot;20148&quot; value=&quot;5&quot;/&gt;&lt;property id=&quot;20300&quot; value=&quot;Slide 5&quot;/&gt;&lt;property id=&quot;20307&quot; value=&quot;257&quot;/&gt;&lt;/object&gt;&lt;object type=&quot;3&quot; unique_id=&quot;10007&quot;&gt;&lt;property id=&quot;20148&quot; value=&quot;5&quot;/&gt;&lt;property id=&quot;20300&quot; value=&quot;Slide 6&quot;/&gt;&lt;property id=&quot;20307&quot; value=&quot;258&quot;/&gt;&lt;/object&gt;&lt;object type=&quot;3&quot; unique_id=&quot;10008&quot;&gt;&lt;property id=&quot;20148&quot; value=&quot;5&quot;/&gt;&lt;property id=&quot;20300&quot; value=&quot;Slide 7&quot;/&gt;&lt;property id=&quot;20307&quot; value=&quot;260&quot;/&gt;&lt;/object&gt;&lt;object type=&quot;3&quot; unique_id=&quot;10010&quot;&gt;&lt;property id=&quot;20148&quot; value=&quot;5&quot;/&gt;&lt;property id=&quot;20300&quot; value=&quot;Slide 9&quot;/&gt;&lt;property id=&quot;20307&quot; value=&quot;262&quot;/&gt;&lt;/object&gt;&lt;object type=&quot;3&quot; unique_id=&quot;11114&quot;&gt;&lt;property id=&quot;20148&quot; value=&quot;5&quot;/&gt;&lt;property id=&quot;20300&quot; value=&quot;Slide 8&quot;/&gt;&lt;property id=&quot;20307&quot; value=&quot;289&quot;/&gt;&lt;/object&gt;&lt;object type=&quot;3&quot; unique_id=&quot;11115&quot;&gt;&lt;property id=&quot;20148&quot; value=&quot;5&quot;/&gt;&lt;property id=&quot;20300&quot; value=&quot;Slide 10&quot;/&gt;&lt;property id=&quot;20307&quot; value=&quot;290&quot;/&gt;&lt;/object&gt;&lt;object type=&quot;3&quot; unique_id=&quot;11116&quot;&gt;&lt;property id=&quot;20148&quot; value=&quot;5&quot;/&gt;&lt;property id=&quot;20300&quot; value=&quot;Slide 11&quot;/&gt;&lt;property id=&quot;20307&quot; value=&quot;291&quot;/&gt;&lt;/object&gt;&lt;object type=&quot;3&quot; unique_id=&quot;11225&quot;&gt;&lt;property id=&quot;20148&quot; value=&quot;5&quot;/&gt;&lt;property id=&quot;20300&quot; value=&quot;Slide 12&quot;/&gt;&lt;property id=&quot;20307&quot; value=&quot;292&quot;/&gt;&lt;/object&gt;&lt;object type=&quot;3&quot; unique_id=&quot;11226&quot;&gt;&lt;property id=&quot;20148&quot; value=&quot;5&quot;/&gt;&lt;property id=&quot;20300&quot; value=&quot;Slide 13&quot;/&gt;&lt;property id=&quot;20307&quot; value=&quot;293&quot;/&gt;&lt;/object&gt;&lt;object type=&quot;3&quot; unique_id=&quot;11311&quot;&gt;&lt;property id=&quot;20148&quot; value=&quot;5&quot;/&gt;&lt;property id=&quot;20300&quot; value=&quot;Slide 14&quot;/&gt;&lt;property id=&quot;20307&quot; value=&quot;294&quot;/&gt;&lt;/object&gt;&lt;object type=&quot;3&quot; unique_id=&quot;11515&quot;&gt;&lt;property id=&quot;20148&quot; value=&quot;5&quot;/&gt;&lt;property id=&quot;20300&quot; value=&quot;Slide 15&quot;/&gt;&lt;property id=&quot;20307&quot; value=&quot;295&quot;/&gt;&lt;/object&gt;&lt;object type=&quot;3&quot; unique_id=&quot;11666&quot;&gt;&lt;property id=&quot;20148&quot; value=&quot;5&quot;/&gt;&lt;property id=&quot;20300&quot; value=&quot;Slide 17&quot;/&gt;&lt;property id=&quot;20307&quot; value=&quot;296&quot;/&gt;&lt;/object&gt;&lt;object type=&quot;3&quot; unique_id=&quot;11667&quot;&gt;&lt;property id=&quot;20148&quot; value=&quot;5&quot;/&gt;&lt;property id=&quot;20300&quot; value=&quot;Slide 19&quot;/&gt;&lt;property id=&quot;20307&quot; value=&quot;298&quot;/&gt;&lt;/object&gt;&lt;object type=&quot;3&quot; unique_id=&quot;11768&quot;&gt;&lt;property id=&quot;20148&quot; value=&quot;5&quot;/&gt;&lt;property id=&quot;20300&quot; value=&quot;Slide 21&quot;/&gt;&lt;property id=&quot;20307&quot; value=&quot;299&quot;/&gt;&lt;/object&gt;&lt;object type=&quot;3&quot; unique_id=&quot;12266&quot;&gt;&lt;property id=&quot;20148&quot; value=&quot;5&quot;/&gt;&lt;property id=&quot;20300&quot; value=&quot;Slide 4&quot;/&gt;&lt;property id=&quot;20307&quot; value=&quot;300&quot;/&gt;&lt;/object&gt;&lt;object type=&quot;3&quot; unique_id=&quot;12369&quot;&gt;&lt;property id=&quot;20148&quot; value=&quot;5&quot;/&gt;&lt;property id=&quot;20300&quot; value=&quot;Slide 16&quot;/&gt;&lt;property id=&quot;20307&quot; value=&quot;301&quot;/&gt;&lt;/object&gt;&lt;object type=&quot;3&quot; unique_id=&quot;12370&quot;&gt;&lt;property id=&quot;20148&quot; value=&quot;5&quot;/&gt;&lt;property id=&quot;20300&quot; value=&quot;Slide 18&quot;/&gt;&lt;property id=&quot;20307&quot; value=&quot;302&quot;/&gt;&lt;/object&gt;&lt;object type=&quot;3&quot; unique_id=&quot;12371&quot;&gt;&lt;property id=&quot;20148&quot; value=&quot;5&quot;/&gt;&lt;property id=&quot;20300&quot; value=&quot;Slide 20&quot;/&gt;&lt;property id=&quot;20307&quot; value=&quot;303&quot;/&gt;&lt;/object&gt;&lt;object type=&quot;3&quot; unique_id=&quot;12594&quot;&gt;&lt;property id=&quot;20148&quot; value=&quot;5&quot;/&gt;&lt;property id=&quot;20300&quot; value=&quot;Slide 22&quot;/&gt;&lt;property id=&quot;20307&quot; value=&quot;304&quot;/&gt;&lt;/object&gt;&lt;object type=&quot;3&quot; unique_id=&quot;12905&quot;&gt;&lt;property id=&quot;20148&quot; value=&quot;5&quot;/&gt;&lt;property id=&quot;20300&quot; value=&quot;Slide 23&quot;/&gt;&lt;property id=&quot;20307&quot; value=&quot;305&quot;/&gt;&lt;/object&gt;&lt;object type=&quot;3&quot; unique_id=&quot;13116&quot;&gt;&lt;property id=&quot;20148&quot; value=&quot;5&quot;/&gt;&lt;property id=&quot;20300&quot; value=&quot;Slide 24&quot;/&gt;&lt;property id=&quot;20307&quot; value=&quot;306&quot;/&gt;&lt;/object&gt;&lt;object type=&quot;3&quot; unique_id=&quot;13117&quot;&gt;&lt;property id=&quot;20148&quot; value=&quot;5&quot;/&gt;&lt;property id=&quot;20300&quot; value=&quot;Slide 25&quot;/&gt;&lt;property id=&quot;20307&quot; value=&quot;307&quot;/&gt;&lt;/object&gt;&lt;object type=&quot;3&quot; unique_id=&quot;13118&quot;&gt;&lt;property id=&quot;20148&quot; value=&quot;5&quot;/&gt;&lt;property id=&quot;20300&quot; value=&quot;Slide 26&quot;/&gt;&lt;property id=&quot;20307&quot; value=&quot;308&quot;/&gt;&lt;/object&gt;&lt;object type=&quot;3&quot; unique_id=&quot;13119&quot;&gt;&lt;property id=&quot;20148&quot; value=&quot;5&quot;/&gt;&lt;property id=&quot;20300&quot; value=&quot;Slide 27&quot;/&gt;&lt;property id=&quot;20307&quot; value=&quot;309&quot;/&gt;&lt;/object&gt;&lt;object type=&quot;3&quot; unique_id=&quot;13393&quot;&gt;&lt;property id=&quot;20148&quot; value=&quot;5&quot;/&gt;&lt;property id=&quot;20300&quot; value=&quot;Slide 28&quot;/&gt;&lt;property id=&quot;20307&quot; value=&quot;310&quot;/&gt;&lt;/object&gt;&lt;object type=&quot;3&quot; unique_id=&quot;13704&quot;&gt;&lt;property id=&quot;20148&quot; value=&quot;5&quot;/&gt;&lt;property id=&quot;20300&quot; value=&quot;Slide 29&quot;/&gt;&lt;property id=&quot;20307&quot; value=&quot;312&quot;/&gt;&lt;/object&gt;&lt;object type=&quot;3&quot; unique_id=&quot;13825&quot;&gt;&lt;property id=&quot;20148&quot; value=&quot;5&quot;/&gt;&lt;property id=&quot;20300&quot; value=&quot;Slide 30&quot;/&gt;&lt;property id=&quot;20307&quot; value=&quot;313&quot;/&gt;&lt;/object&gt;&lt;object type=&quot;3&quot; unique_id=&quot;14072&quot;&gt;&lt;property id=&quot;20148&quot; value=&quot;5&quot;/&gt;&lt;property id=&quot;20300&quot; value=&quot;Slide 31&quot;/&gt;&lt;property id=&quot;20307&quot; value=&quot;314&quot;/&gt;&lt;/object&gt;&lt;object type=&quot;3&quot; unique_id=&quot;14073&quot;&gt;&lt;property id=&quot;20148&quot; value=&quot;5&quot;/&gt;&lt;property id=&quot;20300&quot; value=&quot;Slide 32&quot;/&gt;&lt;property id=&quot;20307&quot; value=&quot;315&quot;/&gt;&lt;/object&gt;&lt;object type=&quot;3&quot; unique_id=&quot;14074&quot;&gt;&lt;property id=&quot;20148&quot; value=&quot;5&quot;/&gt;&lt;property id=&quot;20300&quot; value=&quot;Slide 33&quot;/&gt;&lt;property id=&quot;20307&quot; value=&quot;316&quot;/&gt;&lt;/object&gt;&lt;object type=&quot;3&quot; unique_id=&quot;14075&quot;&gt;&lt;property id=&quot;20148&quot; value=&quot;5&quot;/&gt;&lt;property id=&quot;20300&quot; value=&quot;Slide 34&quot;/&gt;&lt;property id=&quot;20307&quot; value=&quot;317&quot;/&gt;&lt;/object&gt;&lt;object type=&quot;3&quot; unique_id=&quot;14211&quot;&gt;&lt;property id=&quot;20148&quot; value=&quot;5&quot;/&gt;&lt;property id=&quot;20300&quot; value=&quot;Slide 35&quot;/&gt;&lt;property id=&quot;20307&quot; value=&quot;318&quot;/&gt;&lt;/object&gt;&lt;object type=&quot;3&quot; unique_id=&quot;14396&quot;&gt;&lt;property id=&quot;20148&quot; value=&quot;5&quot;/&gt;&lt;property id=&quot;20300&quot; value=&quot;Slide 36&quot;/&gt;&lt;property id=&quot;20307&quot; value=&quot;319&quot;/&gt;&lt;/object&gt;&lt;object type=&quot;3&quot; unique_id=&quot;14397&quot;&gt;&lt;property id=&quot;20148&quot; value=&quot;5&quot;/&gt;&lt;property id=&quot;20300&quot; value=&quot;Slide 37&quot;/&gt;&lt;property id=&quot;20307&quot; value=&quot;320&quot;/&gt;&lt;/object&gt;&lt;object type=&quot;3&quot; unique_id=&quot;14638&quot;&gt;&lt;property id=&quot;20148&quot; value=&quot;5&quot;/&gt;&lt;property id=&quot;20300&quot; value=&quot;Slide 38&quot;/&gt;&lt;property id=&quot;20307&quot; value=&quot;321&quot;/&gt;&lt;/object&gt;&lt;object type=&quot;3&quot; unique_id=&quot;14639&quot;&gt;&lt;property id=&quot;20148&quot; value=&quot;5&quot;/&gt;&lt;property id=&quot;20300&quot; value=&quot;Slide 39&quot;/&gt;&lt;property id=&quot;20307&quot; value=&quot;322&quot;/&gt;&lt;/object&gt;&lt;object type=&quot;3&quot; unique_id=&quot;14640&quot;&gt;&lt;property id=&quot;20148&quot; value=&quot;5&quot;/&gt;&lt;property id=&quot;20300&quot; value=&quot;Slide 40&quot;/&gt;&lt;property id=&quot;20307&quot; value=&quot;323&quot;/&gt;&lt;/object&gt;&lt;object type=&quot;3&quot; unique_id=&quot;14896&quot;&gt;&lt;property id=&quot;20148&quot; value=&quot;5&quot;/&gt;&lt;property id=&quot;20300&quot; value=&quot;Slide 41&quot;/&gt;&lt;property id=&quot;20307&quot; value=&quot;324&quot;/&gt;&lt;/object&gt;&lt;object type=&quot;3&quot; unique_id=&quot;14897&quot;&gt;&lt;property id=&quot;20148&quot; value=&quot;5&quot;/&gt;&lt;property id=&quot;20300&quot; value=&quot;Slide 42&quot;/&gt;&lt;property id=&quot;20307&quot; value=&quot;325&quot;/&gt;&lt;/object&gt;&lt;object type=&quot;3&quot; unique_id=&quot;15110&quot;&gt;&lt;property id=&quot;20148&quot; value=&quot;5&quot;/&gt;&lt;property id=&quot;20300&quot; value=&quot;Slide 43&quot;/&gt;&lt;property id=&quot;20307&quot; value=&quot;326&quot;/&gt;&lt;/object&gt;&lt;object type=&quot;3&quot; unique_id=&quot;15381&quot;&gt;&lt;property id=&quot;20148&quot; value=&quot;5&quot;/&gt;&lt;property id=&quot;20300&quot; value=&quot;Slide 44&quot;/&gt;&lt;property id=&quot;20307&quot; value=&quot;327&quot;/&gt;&lt;/object&gt;&lt;object type=&quot;3&quot; unique_id=&quot;15382&quot;&gt;&lt;property id=&quot;20148&quot; value=&quot;5&quot;/&gt;&lt;property id=&quot;20300&quot; value=&quot;Slide 45&quot;/&gt;&lt;property id=&quot;20307&quot; value=&quot;328&quot;/&gt;&lt;/object&gt;&lt;object type=&quot;3&quot; unique_id=&quot;15383&quot;&gt;&lt;property id=&quot;20148&quot; value=&quot;5&quot;/&gt;&lt;property id=&quot;20300&quot; value=&quot;Slide 46&quot;/&gt;&lt;property id=&quot;20307&quot; value=&quot;329&quot;/&gt;&lt;/object&gt;&lt;object type=&quot;3&quot; unique_id=&quot;15769&quot;&gt;&lt;property id=&quot;20148&quot; value=&quot;5&quot;/&gt;&lt;property id=&quot;20300&quot; value=&quot;Slide 47&quot;/&gt;&lt;property id=&quot;20307&quot; value=&quot;330&quot;/&gt;&lt;/object&gt;&lt;object type=&quot;3&quot; unique_id=&quot;16050&quot;&gt;&lt;property id=&quot;20148&quot; value=&quot;5&quot;/&gt;&lt;property id=&quot;20300&quot; value=&quot;Slide 56&quot;/&gt;&lt;property id=&quot;20307&quot; value=&quot;331&quot;/&gt;&lt;/object&gt;&lt;object type=&quot;3&quot; unique_id=&quot;16279&quot;&gt;&lt;property id=&quot;20148&quot; value=&quot;5&quot;/&gt;&lt;property id=&quot;20300&quot; value=&quot;Slide 48&quot;/&gt;&lt;property id=&quot;20307&quot; value=&quot;332&quot;/&gt;&lt;/object&gt;&lt;object type=&quot;3&quot; unique_id=&quot;16280&quot;&gt;&lt;property id=&quot;20148&quot; value=&quot;5&quot;/&gt;&lt;property id=&quot;20300&quot; value=&quot;Slide 49&quot;/&gt;&lt;property id=&quot;20307&quot; value=&quot;333&quot;/&gt;&lt;/object&gt;&lt;object type=&quot;3&quot; unique_id=&quot;16452&quot;&gt;&lt;property id=&quot;20148&quot; value=&quot;5&quot;/&gt;&lt;property id=&quot;20300&quot; value=&quot;Slide 50&quot;/&gt;&lt;property id=&quot;20307&quot; value=&quot;334&quot;/&gt;&lt;/object&gt;&lt;object type=&quot;3&quot; unique_id=&quot;17223&quot;&gt;&lt;property id=&quot;20148&quot; value=&quot;5&quot;/&gt;&lt;property id=&quot;20300&quot; value=&quot;Slide 51&quot;/&gt;&lt;property id=&quot;20307&quot; value=&quot;335&quot;/&gt;&lt;/object&gt;&lt;object type=&quot;3&quot; unique_id=&quot;17616&quot;&gt;&lt;property id=&quot;20148&quot; value=&quot;5&quot;/&gt;&lt;property id=&quot;20300&quot; value=&quot;Slide 52&quot;/&gt;&lt;property id=&quot;20307&quot; value=&quot;337&quot;/&gt;&lt;/object&gt;&lt;object type=&quot;3&quot; unique_id=&quot;17845&quot;&gt;&lt;property id=&quot;20148&quot; value=&quot;5&quot;/&gt;&lt;property id=&quot;20300&quot; value=&quot;Slide 53&quot;/&gt;&lt;property id=&quot;20307&quot; value=&quot;339&quot;/&gt;&lt;/object&gt;&lt;object type=&quot;3&quot; unique_id=&quot;18017&quot;&gt;&lt;property id=&quot;20148&quot; value=&quot;5&quot;/&gt;&lt;property id=&quot;20300&quot; value=&quot;Slide 54&quot;/&gt;&lt;property id=&quot;20307&quot; value=&quot;340&quot;/&gt;&lt;/object&gt;&lt;object type=&quot;3&quot; unique_id=&quot;18308&quot;&gt;&lt;property id=&quot;20148&quot; value=&quot;5&quot;/&gt;&lt;property id=&quot;20300&quot; value=&quot;Slide 55&quot;/&gt;&lt;property id=&quot;20307&quot; value=&quot;341&quot;/&gt;&lt;/object&gt;&lt;object type=&quot;3&quot; unique_id=&quot;18486&quot;&gt;&lt;property id=&quot;20148&quot; value=&quot;5&quot;/&gt;&lt;property id=&quot;20300&quot; value=&quot;Slide 57&quot;/&gt;&lt;property id=&quot;20307&quot; value=&quot;342&quot;/&gt;&lt;/object&gt;&lt;object type=&quot;3&quot; unique_id=&quot;18893&quot;&gt;&lt;property id=&quot;20148&quot; value=&quot;5&quot;/&gt;&lt;property id=&quot;20300&quot; value=&quot;Slide 58&quot;/&gt;&lt;property id=&quot;20307&quot; value=&quot;343&quot;/&gt;&lt;/object&gt;&lt;object type=&quot;3&quot; unique_id=&quot;18894&quot;&gt;&lt;property id=&quot;20148&quot; value=&quot;5&quot;/&gt;&lt;property id=&quot;20300&quot; value=&quot;Slide 59&quot;/&gt;&lt;property id=&quot;20307&quot; value=&quot;344&quot;/&gt;&lt;/object&gt;&lt;object type=&quot;3&quot; unique_id=&quot;18895&quot;&gt;&lt;property id=&quot;20148&quot; value=&quot;5&quot;/&gt;&lt;property id=&quot;20300&quot; value=&quot;Slide 60&quot;/&gt;&lt;property id=&quot;20307&quot; value=&quot;346&quot;/&gt;&lt;/object&gt;&lt;object type=&quot;3&quot; unique_id=&quot;18896&quot;&gt;&lt;property id=&quot;20148&quot; value=&quot;5&quot;/&gt;&lt;property id=&quot;20300&quot; value=&quot;Slide 61&quot;/&gt;&lt;property id=&quot;20307&quot; value=&quot;347&quot;/&gt;&lt;/object&gt;&lt;object type=&quot;3&quot; unique_id=&quot;19083&quot;&gt;&lt;property id=&quot;20148&quot; value=&quot;5&quot;/&gt;&lt;property id=&quot;20300&quot; value=&quot;Slide 2&quot;/&gt;&lt;property id=&quot;20307&quot; value=&quot;348&quot;/&gt;&lt;/object&gt;&lt;object type=&quot;3&quot; unique_id=&quot;20029&quot;&gt;&lt;property id=&quot;20148&quot; value=&quot;5&quot;/&gt;&lt;property id=&quot;20300&quot; value=&quot;Slide 62&quot;/&gt;&lt;property id=&quot;20307&quot; value=&quot;349&quot;/&gt;&lt;/object&gt;&lt;object type=&quot;3&quot; unique_id=&quot;20606&quot;&gt;&lt;property id=&quot;20148&quot; value=&quot;5&quot;/&gt;&lt;property id=&quot;20300&quot; value=&quot;Slide 63&quot;/&gt;&lt;property id=&quot;20307&quot; value=&quot;350&quot;/&gt;&lt;/object&gt;&lt;object type=&quot;3&quot; unique_id=&quot;20607&quot;&gt;&lt;property id=&quot;20148&quot; value=&quot;5&quot;/&gt;&lt;property id=&quot;20300&quot; value=&quot;Slide 64&quot;/&gt;&lt;property id=&quot;20307&quot; value=&quot;351&quot;/&gt;&lt;/object&gt;&lt;object type=&quot;3&quot; unique_id=&quot;20608&quot;&gt;&lt;property id=&quot;20148&quot; value=&quot;5&quot;/&gt;&lt;property id=&quot;20300&quot; value=&quot;Slide 65&quot;/&gt;&lt;property id=&quot;20307&quot; value=&quot;352&quot;/&gt;&lt;/object&gt;&lt;object type=&quot;3&quot; unique_id=&quot;20609&quot;&gt;&lt;property id=&quot;20148&quot; value=&quot;5&quot;/&gt;&lt;property id=&quot;20300&quot; value=&quot;Slide 66&quot;/&gt;&lt;property id=&quot;20307&quot; value=&quot;353&quot;/&gt;&lt;/object&gt;&lt;object type=&quot;3&quot; unique_id=&quot;20610&quot;&gt;&lt;property id=&quot;20148&quot; value=&quot;5&quot;/&gt;&lt;property id=&quot;20300&quot; value=&quot;Slide 67&quot;/&gt;&lt;property id=&quot;20307&quot; value=&quot;354&quot;/&gt;&lt;/object&gt;&lt;object type=&quot;3&quot; unique_id=&quot;20611&quot;&gt;&lt;property id=&quot;20148&quot; value=&quot;5&quot;/&gt;&lt;property id=&quot;20300&quot; value=&quot;Slide 68&quot;/&gt;&lt;property id=&quot;20307&quot; value=&quot;355&quot;/&gt;&lt;/object&gt;&lt;object type=&quot;3&quot; unique_id=&quot;20612&quot;&gt;&lt;property id=&quot;20148&quot; value=&quot;5&quot;/&gt;&lt;property id=&quot;20300&quot; value=&quot;Slide 69&quot;/&gt;&lt;property id=&quot;20307&quot; value=&quot;356&quot;/&gt;&lt;/object&gt;&lt;object type=&quot;3&quot; unique_id=&quot;20613&quot;&gt;&lt;property id=&quot;20148&quot; value=&quot;5&quot;/&gt;&lt;property id=&quot;20300&quot; value=&quot;Slide 70&quot;/&gt;&lt;property id=&quot;20307&quot; value=&quot;357&quot;/&gt;&lt;/object&gt;&lt;object type=&quot;3&quot; unique_id=&quot;20614&quot;&gt;&lt;property id=&quot;20148&quot; value=&quot;5&quot;/&gt;&lt;property id=&quot;20300&quot; value=&quot;Slide 71&quot;/&gt;&lt;property id=&quot;20307&quot; value=&quot;358&quot;/&gt;&lt;/object&gt;&lt;object type=&quot;3&quot; unique_id=&quot;21053&quot;&gt;&lt;property id=&quot;20148&quot; value=&quot;5&quot;/&gt;&lt;property id=&quot;20300&quot; value=&quot;Slide 72&quot;/&gt;&lt;property id=&quot;20307&quot; value=&quot;359&quot;/&gt;&lt;/object&gt;&lt;object type=&quot;3&quot; unique_id=&quot;21054&quot;&gt;&lt;property id=&quot;20148&quot; value=&quot;5&quot;/&gt;&lt;property id=&quot;20300&quot; value=&quot;Slide 73&quot;/&gt;&lt;property id=&quot;20307&quot; value=&quot;360&quot;/&gt;&lt;/object&gt;&lt;object type=&quot;3&quot; unique_id=&quot;21055&quot;&gt;&lt;property id=&quot;20148&quot; value=&quot;5&quot;/&gt;&lt;property id=&quot;20300&quot; value=&quot;Slide 74&quot;/&gt;&lt;property id=&quot;20307&quot; value=&quot;361&quot;/&gt;&lt;/object&gt;&lt;object type=&quot;3&quot; unique_id=&quot;22196&quot;&gt;&lt;property id=&quot;20148&quot; value=&quot;5&quot;/&gt;&lt;property id=&quot;20300&quot; value=&quot;Slide 75&quot;/&gt;&lt;property id=&quot;20307&quot; value=&quot;362&quot;/&gt;&lt;/object&gt;&lt;object type=&quot;3&quot; unique_id=&quot;22197&quot;&gt;&lt;property id=&quot;20148&quot; value=&quot;5&quot;/&gt;&lt;property id=&quot;20300&quot; value=&quot;Slide 76&quot;/&gt;&lt;property id=&quot;20307&quot; value=&quot;363&quot;/&gt;&lt;/object&gt;&lt;object type=&quot;3&quot; unique_id=&quot;22198&quot;&gt;&lt;property id=&quot;20148&quot; value=&quot;5&quot;/&gt;&lt;property id=&quot;20300&quot; value=&quot;Slide 77&quot;/&gt;&lt;property id=&quot;20307&quot; value=&quot;364&quot;/&gt;&lt;/object&gt;&lt;object type=&quot;3&quot; unique_id=&quot;22199&quot;&gt;&lt;property id=&quot;20148&quot; value=&quot;5&quot;/&gt;&lt;property id=&quot;20300&quot; value=&quot;Slide 78&quot;/&gt;&lt;property id=&quot;20307&quot; value=&quot;365&quot;/&gt;&lt;/object&gt;&lt;object type=&quot;3&quot; unique_id=&quot;22200&quot;&gt;&lt;property id=&quot;20148&quot; value=&quot;5&quot;/&gt;&lt;property id=&quot;20300&quot; value=&quot;Slide 79&quot;/&gt;&lt;property id=&quot;20307&quot; value=&quot;366&quot;/&gt;&lt;/object&gt;&lt;object type=&quot;3&quot; unique_id=&quot;22201&quot;&gt;&lt;property id=&quot;20148&quot; value=&quot;5&quot;/&gt;&lt;property id=&quot;20300&quot; value=&quot;Slide 80&quot;/&gt;&lt;property id=&quot;20307&quot; value=&quot;367&quot;/&gt;&lt;/object&gt;&lt;object type=&quot;3&quot; unique_id=&quot;22202&quot;&gt;&lt;property id=&quot;20148&quot; value=&quot;5&quot;/&gt;&lt;property id=&quot;20300&quot; value=&quot;Slide 81&quot;/&gt;&lt;property id=&quot;20307&quot; value=&quot;368&quot;/&gt;&lt;/object&gt;&lt;object type=&quot;3&quot; unique_id=&quot;22203&quot;&gt;&lt;property id=&quot;20148&quot; value=&quot;5&quot;/&gt;&lt;property id=&quot;20300&quot; value=&quot;Slide 82&quot;/&gt;&lt;property id=&quot;20307&quot; value=&quot;369&quot;/&gt;&lt;/object&gt;&lt;object type=&quot;3&quot; unique_id=&quot;22204&quot;&gt;&lt;property id=&quot;20148&quot; value=&quot;5&quot;/&gt;&lt;property id=&quot;20300&quot; value=&quot;Slide 83&quot;/&gt;&lt;property id=&quot;20307&quot; value=&quot;370&quot;/&gt;&lt;/object&gt;&lt;object type=&quot;3&quot; unique_id=&quot;22205&quot;&gt;&lt;property id=&quot;20148&quot; value=&quot;5&quot;/&gt;&lt;property id=&quot;20300&quot; value=&quot;Slide 84&quot;/&gt;&lt;property id=&quot;20307&quot; value=&quot;371&quot;/&gt;&lt;/object&gt;&lt;object type=&quot;3&quot; unique_id=&quot;22206&quot;&gt;&lt;property id=&quot;20148&quot; value=&quot;5&quot;/&gt;&lt;property id=&quot;20300&quot; value=&quot;Slide 85&quot;/&gt;&lt;property id=&quot;20307&quot; value=&quot;372&quot;/&gt;&lt;/object&gt;&lt;object type=&quot;3&quot; unique_id=&quot;22207&quot;&gt;&lt;property id=&quot;20148&quot; value=&quot;5&quot;/&gt;&lt;property id=&quot;20300&quot; value=&quot;Slide 86&quot;/&gt;&lt;property id=&quot;20307&quot; value=&quot;374&quot;/&gt;&lt;/object&gt;&lt;object type=&quot;3&quot; unique_id=&quot;23352&quot;&gt;&lt;property id=&quot;20148&quot; value=&quot;5&quot;/&gt;&lt;property id=&quot;20300&quot; value=&quot;Slide 87&quot;/&gt;&lt;property id=&quot;20307&quot; value=&quot;375&quot;/&gt;&lt;/object&gt;&lt;object type=&quot;3&quot; unique_id=&quot;23353&quot;&gt;&lt;property id=&quot;20148&quot; value=&quot;5&quot;/&gt;&lt;property id=&quot;20300&quot; value=&quot;Slide 88&quot;/&gt;&lt;property id=&quot;20307&quot; value=&quot;376&quot;/&gt;&lt;/object&gt;&lt;object type=&quot;3&quot; unique_id=&quot;23354&quot;&gt;&lt;property id=&quot;20148&quot; value=&quot;5&quot;/&gt;&lt;property id=&quot;20300&quot; value=&quot;Slide 89&quot;/&gt;&lt;property id=&quot;20307&quot; value=&quot;377&quot;/&gt;&lt;/object&gt;&lt;object type=&quot;3&quot; unique_id=&quot;23355&quot;&gt;&lt;property id=&quot;20148&quot; value=&quot;5&quot;/&gt;&lt;property id=&quot;20300&quot; value=&quot;Slide 90&quot;/&gt;&lt;property id=&quot;20307&quot; value=&quot;378&quot;/&gt;&lt;/object&gt;&lt;object type=&quot;3&quot; unique_id=&quot;23356&quot;&gt;&lt;property id=&quot;20148&quot; value=&quot;5&quot;/&gt;&lt;property id=&quot;20300&quot; value=&quot;Slide 91&quot;/&gt;&lt;property id=&quot;20307&quot; value=&quot;379&quot;/&gt;&lt;/object&gt;&lt;object type=&quot;3&quot; unique_id=&quot;23357&quot;&gt;&lt;property id=&quot;20148&quot; value=&quot;5&quot;/&gt;&lt;property id=&quot;20300&quot; value=&quot;Slide 92&quot;/&gt;&lt;property id=&quot;20307&quot; value=&quot;380&quot;/&gt;&lt;/object&gt;&lt;object type=&quot;3&quot; unique_id=&quot;23358&quot;&gt;&lt;property id=&quot;20148&quot; value=&quot;5&quot;/&gt;&lt;property id=&quot;20300&quot; value=&quot;Slide 93&quot;/&gt;&lt;property id=&quot;20307&quot; value=&quot;381&quot;/&gt;&lt;/object&gt;&lt;object type=&quot;3&quot; unique_id=&quot;23359&quot;&gt;&lt;property id=&quot;20148&quot; value=&quot;5&quot;/&gt;&lt;property id=&quot;20300&quot; value=&quot;Slide 94&quot;/&gt;&lt;property id=&quot;20307&quot; value=&quot;382&quot;/&gt;&lt;/object&gt;&lt;object type=&quot;3&quot; unique_id=&quot;23360&quot;&gt;&lt;property id=&quot;20148&quot; value=&quot;5&quot;/&gt;&lt;property id=&quot;20300&quot; value=&quot;Slide 95&quot;/&gt;&lt;property id=&quot;20307&quot; value=&quot;383&quot;/&gt;&lt;/object&gt;&lt;object type=&quot;3&quot; unique_id=&quot;23361&quot;&gt;&lt;property id=&quot;20148&quot; value=&quot;5&quot;/&gt;&lt;property id=&quot;20300&quot; value=&quot;Slide 96&quot;/&gt;&lt;property id=&quot;20307&quot; value=&quot;384&quot;/&gt;&lt;/object&gt;&lt;object type=&quot;3&quot; unique_id=&quot;23362&quot;&gt;&lt;property id=&quot;20148&quot; value=&quot;5&quot;/&gt;&lt;property id=&quot;20300&quot; value=&quot;Slide 97&quot;/&gt;&lt;property id=&quot;20307&quot; value=&quot;385&quot;/&gt;&lt;/object&gt;&lt;object type=&quot;3&quot; unique_id=&quot;23660&quot;&gt;&lt;property id=&quot;20148&quot; value=&quot;5&quot;/&gt;&lt;property id=&quot;20300&quot; value=&quot;Slide 98&quot;/&gt;&lt;property id=&quot;20307&quot; value=&quot;386&quot;/&gt;&lt;/object&gt;&lt;object type=&quot;3&quot; unique_id=&quot;24561&quot;&gt;&lt;property id=&quot;20148&quot; value=&quot;5&quot;/&gt;&lt;property id=&quot;20300&quot; value=&quot;Slide 99&quot;/&gt;&lt;property id=&quot;20307&quot; value=&quot;387&quot;/&gt;&lt;/object&gt;&lt;object type=&quot;3&quot; unique_id=&quot;24562&quot;&gt;&lt;property id=&quot;20148&quot; value=&quot;5&quot;/&gt;&lt;property id=&quot;20300&quot; value=&quot;Slide 100&quot;/&gt;&lt;property id=&quot;20307&quot; value=&quot;388&quot;/&gt;&lt;/object&gt;&lt;object type=&quot;3&quot; unique_id=&quot;24563&quot;&gt;&lt;property id=&quot;20148&quot; value=&quot;5&quot;/&gt;&lt;property id=&quot;20300&quot; value=&quot;Slide 101&quot;/&gt;&lt;property id=&quot;20307&quot; value=&quot;389&quot;/&gt;&lt;/object&gt;&lt;object type=&quot;3&quot; unique_id=&quot;24564&quot;&gt;&lt;property id=&quot;20148&quot; value=&quot;5&quot;/&gt;&lt;property id=&quot;20300&quot; value=&quot;Slide 102&quot;/&gt;&lt;property id=&quot;20307&quot; value=&quot;390&quot;/&gt;&lt;/object&gt;&lt;object type=&quot;3&quot; unique_id=&quot;24565&quot;&gt;&lt;property id=&quot;20148&quot; value=&quot;5&quot;/&gt;&lt;property id=&quot;20300&quot; value=&quot;Slide 103&quot;/&gt;&lt;property id=&quot;20307&quot; value=&quot;391&quot;/&gt;&lt;/object&gt;&lt;object type=&quot;3&quot; unique_id=&quot;24566&quot;&gt;&lt;property id=&quot;20148&quot; value=&quot;5&quot;/&gt;&lt;property id=&quot;20300&quot; value=&quot;Slide 104&quot;/&gt;&lt;property id=&quot;20307&quot; value=&quot;392&quot;/&gt;&lt;/object&gt;&lt;object type=&quot;3&quot; unique_id=&quot;24991&quot;&gt;&lt;property id=&quot;20148&quot; value=&quot;5&quot;/&gt;&lt;property id=&quot;20300&quot; value=&quot;Slide 105&quot;/&gt;&lt;property id=&quot;20307&quot; value=&quot;393&quot;/&gt;&lt;/object&gt;&lt;object type=&quot;3&quot; unique_id=&quot;24992&quot;&gt;&lt;property id=&quot;20148&quot; value=&quot;5&quot;/&gt;&lt;property id=&quot;20300&quot; value=&quot;Slide 106&quot;/&gt;&lt;property id=&quot;20307&quot; value=&quot;394&quot;/&gt;&lt;/object&gt;&lt;object type=&quot;3&quot; unique_id=&quot;25533&quot;&gt;&lt;property id=&quot;20148&quot; value=&quot;5&quot;/&gt;&lt;property id=&quot;20300&quot; value=&quot;Slide 107&quot;/&gt;&lt;property id=&quot;20307&quot; value=&quot;395&quot;/&gt;&lt;/object&gt;&lt;object type=&quot;3&quot; unique_id=&quot;26842&quot;&gt;&lt;property id=&quot;20148&quot; value=&quot;5&quot;/&gt;&lt;property id=&quot;20300&quot; value=&quot;Slide 108&quot;/&gt;&lt;property id=&quot;20307&quot; value=&quot;396&quot;/&gt;&lt;/object&gt;&lt;object type=&quot;3&quot; unique_id=&quot;26843&quot;&gt;&lt;property id=&quot;20148&quot; value=&quot;5&quot;/&gt;&lt;property id=&quot;20300&quot; value=&quot;Slide 109&quot;/&gt;&lt;property id=&quot;20307&quot; value=&quot;405&quot;/&gt;&lt;/object&gt;&lt;object type=&quot;3&quot; unique_id=&quot;26844&quot;&gt;&lt;property id=&quot;20148&quot; value=&quot;5&quot;/&gt;&lt;property id=&quot;20300&quot; value=&quot;Slide 111&quot;/&gt;&lt;property id=&quot;20307&quot; value=&quot;397&quot;/&gt;&lt;/object&gt;&lt;object type=&quot;3&quot; unique_id=&quot;26845&quot;&gt;&lt;property id=&quot;20148&quot; value=&quot;5&quot;/&gt;&lt;property id=&quot;20300&quot; value=&quot;Slide 112&quot;/&gt;&lt;property id=&quot;20307&quot; value=&quot;398&quot;/&gt;&lt;/object&gt;&lt;object type=&quot;3&quot; unique_id=&quot;26846&quot;&gt;&lt;property id=&quot;20148&quot; value=&quot;5&quot;/&gt;&lt;property id=&quot;20300&quot; value=&quot;Slide 113&quot;/&gt;&lt;property id=&quot;20307&quot; value=&quot;399&quot;/&gt;&lt;/object&gt;&lt;object type=&quot;3&quot; unique_id=&quot;26847&quot;&gt;&lt;property id=&quot;20148&quot; value=&quot;5&quot;/&gt;&lt;property id=&quot;20300&quot; value=&quot;Slide 114&quot;/&gt;&lt;property id=&quot;20307&quot; value=&quot;400&quot;/&gt;&lt;/object&gt;&lt;object type=&quot;3&quot; unique_id=&quot;26848&quot;&gt;&lt;property id=&quot;20148&quot; value=&quot;5&quot;/&gt;&lt;property id=&quot;20300&quot; value=&quot;Slide 115&quot;/&gt;&lt;property id=&quot;20307&quot; value=&quot;401&quot;/&gt;&lt;/object&gt;&lt;object type=&quot;3&quot; unique_id=&quot;26849&quot;&gt;&lt;property id=&quot;20148&quot; value=&quot;5&quot;/&gt;&lt;property id=&quot;20300&quot; value=&quot;Slide 116&quot;/&gt;&lt;property id=&quot;20307&quot; value=&quot;402&quot;/&gt;&lt;/object&gt;&lt;object type=&quot;3&quot; unique_id=&quot;26850&quot;&gt;&lt;property id=&quot;20148&quot; value=&quot;5&quot;/&gt;&lt;property id=&quot;20300&quot; value=&quot;Slide 117&quot;/&gt;&lt;property id=&quot;20307&quot; value=&quot;403&quot;/&gt;&lt;/object&gt;&lt;object type=&quot;3&quot; unique_id=&quot;26851&quot;&gt;&lt;property id=&quot;20148&quot; value=&quot;5&quot;/&gt;&lt;property id=&quot;20300&quot; value=&quot;Slide 118&quot;/&gt;&lt;property id=&quot;20307&quot; value=&quot;404&quot;/&gt;&lt;/object&gt;&lt;object type=&quot;3&quot; unique_id=&quot;27209&quot;&gt;&lt;property id=&quot;20148&quot; value=&quot;5&quot;/&gt;&lt;property id=&quot;20300&quot; value=&quot;Slide 110&quot;/&gt;&lt;property id=&quot;20307&quot; value=&quot;406&quot;/&gt;&lt;/object&gt;&lt;object type=&quot;3&quot; unique_id=&quot;28770&quot;&gt;&lt;property id=&quot;20148&quot; value=&quot;5&quot;/&gt;&lt;property id=&quot;20300&quot; value=&quot;Slide 119&quot;/&gt;&lt;property id=&quot;20307&quot; value=&quot;410&quot;/&gt;&lt;/object&gt;&lt;object type=&quot;3&quot; unique_id=&quot;28771&quot;&gt;&lt;property id=&quot;20148&quot; value=&quot;5&quot;/&gt;&lt;property id=&quot;20300&quot; value=&quot;Slide 120&quot;/&gt;&lt;property id=&quot;20307&quot; value=&quot;411&quot;/&gt;&lt;/object&gt;&lt;object type=&quot;3&quot; unique_id=&quot;28772&quot;&gt;&lt;property id=&quot;20148&quot; value=&quot;5&quot;/&gt;&lt;property id=&quot;20300&quot; value=&quot;Slide 121&quot;/&gt;&lt;property id=&quot;20307&quot; value=&quot;407&quot;/&gt;&lt;/object&gt;&lt;object type=&quot;3&quot; unique_id=&quot;28773&quot;&gt;&lt;property id=&quot;20148&quot; value=&quot;5&quot;/&gt;&lt;property id=&quot;20300&quot; value=&quot;Slide 122&quot;/&gt;&lt;property id=&quot;20307&quot; value=&quot;412&quot;/&gt;&lt;/object&gt;&lt;object type=&quot;3&quot; unique_id=&quot;28774&quot;&gt;&lt;property id=&quot;20148&quot; value=&quot;5&quot;/&gt;&lt;property id=&quot;20300&quot; value=&quot;Slide 123&quot;/&gt;&lt;property id=&quot;20307&quot; value=&quot;413&quot;/&gt;&lt;/object&gt;&lt;object type=&quot;3&quot; unique_id=&quot;28775&quot;&gt;&lt;property id=&quot;20148&quot; value=&quot;5&quot;/&gt;&lt;property id=&quot;20300&quot; value=&quot;Slide 124&quot;/&gt;&lt;property id=&quot;20307&quot; value=&quot;414&quot;/&gt;&lt;/object&gt;&lt;object type=&quot;3&quot; unique_id=&quot;28776&quot;&gt;&lt;property id=&quot;20148&quot; value=&quot;5&quot;/&gt;&lt;property id=&quot;20300&quot; value=&quot;Slide 125&quot;/&gt;&lt;property id=&quot;20307&quot; value=&quot;415&quot;/&gt;&lt;/object&gt;&lt;object type=&quot;3&quot; unique_id=&quot;28777&quot;&gt;&lt;property id=&quot;20148&quot; value=&quot;5&quot;/&gt;&lt;property id=&quot;20300&quot; value=&quot;Slide 126&quot;/&gt;&lt;property id=&quot;20307&quot; value=&quot;416&quot;/&gt;&lt;/object&gt;&lt;object type=&quot;3&quot; unique_id=&quot;28778&quot;&gt;&lt;property id=&quot;20148&quot; value=&quot;5&quot;/&gt;&lt;property id=&quot;20300&quot; value=&quot;Slide 127&quot;/&gt;&lt;property id=&quot;20307&quot; value=&quot;417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5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1913</Words>
  <Application>Microsoft Office PowerPoint</Application>
  <PresentationFormat>On-screen Show (4:3)</PresentationFormat>
  <Paragraphs>1129</Paragraphs>
  <Slides>127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28" baseType="lpstr">
      <vt:lpstr>Office Theme</vt:lpstr>
      <vt:lpstr>Interactive ePill Reminder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Sepideh Ansari</dc:creator>
  <cp:lastModifiedBy>Hadi Kharrazi</cp:lastModifiedBy>
  <cp:revision>166</cp:revision>
  <dcterms:created xsi:type="dcterms:W3CDTF">2010-12-04T17:43:46Z</dcterms:created>
  <dcterms:modified xsi:type="dcterms:W3CDTF">2010-12-06T02:05:38Z</dcterms:modified>
</cp:coreProperties>
</file>